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3"/>
  </p:notesMasterIdLst>
  <p:sldIdLst>
    <p:sldId id="256" r:id="rId5"/>
    <p:sldId id="257" r:id="rId6"/>
    <p:sldId id="258" r:id="rId7"/>
    <p:sldId id="259" r:id="rId8"/>
    <p:sldId id="262" r:id="rId9"/>
    <p:sldId id="263" r:id="rId10"/>
    <p:sldId id="273" r:id="rId11"/>
    <p:sldId id="323" r:id="rId12"/>
    <p:sldId id="312" r:id="rId13"/>
    <p:sldId id="314" r:id="rId14"/>
    <p:sldId id="322" r:id="rId15"/>
    <p:sldId id="319" r:id="rId16"/>
    <p:sldId id="267" r:id="rId17"/>
    <p:sldId id="316" r:id="rId18"/>
    <p:sldId id="317" r:id="rId19"/>
    <p:sldId id="260" r:id="rId20"/>
    <p:sldId id="261" r:id="rId21"/>
    <p:sldId id="324" r:id="rId22"/>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7E6FE-E447-4466-90C2-24D0EDAF1C0E}" v="47" dt="2025-10-07T01:39:45.529"/>
    <p1510:client id="{67705CD0-A0AB-5890-ED72-94308B6FE046}" v="2" dt="2025-10-07T00:18:06.18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405" autoAdjust="0"/>
  </p:normalViewPr>
  <p:slideViewPr>
    <p:cSldViewPr>
      <p:cViewPr varScale="1">
        <p:scale>
          <a:sx n="63" d="100"/>
          <a:sy n="63" d="100"/>
        </p:scale>
        <p:origin x="108" y="120"/>
      </p:cViewPr>
      <p:guideLst>
        <p:guide orient="horz" pos="2880"/>
        <p:guide pos="2160"/>
      </p:guideLst>
    </p:cSldViewPr>
  </p:slideViewPr>
  <p:outlineViewPr>
    <p:cViewPr>
      <p:scale>
        <a:sx n="33" d="100"/>
        <a:sy n="33" d="100"/>
      </p:scale>
      <p:origin x="0" y="-221"/>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139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8C1E4FE9-DF1B-4313-85FF-4B5C8738006F}" type="datetimeFigureOut">
              <a:rPr lang="en-AU" smtClean="0"/>
              <a:t>6/10/2025</a:t>
            </a:fld>
            <a:endParaRPr lang="en-AU"/>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14031CCB-41BC-4D1F-9E85-5FC85EDE2902}" type="slidenum">
              <a:rPr lang="en-AU" smtClean="0"/>
              <a:t>‹#›</a:t>
            </a:fld>
            <a:endParaRPr lang="en-AU"/>
          </a:p>
        </p:txBody>
      </p:sp>
    </p:spTree>
    <p:extLst>
      <p:ext uri="{BB962C8B-B14F-4D97-AF65-F5344CB8AC3E}">
        <p14:creationId xmlns:p14="http://schemas.microsoft.com/office/powerpoint/2010/main" val="231769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pp.morrisby.com/sign-up"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app.morrisby.com/logi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dirty="0">
                <a:ea typeface="Calibri" panose="020F0502020204030204" pitchFamily="34" charset="0"/>
                <a:cs typeface="Calibri" panose="020F0502020204030204" pitchFamily="34" charset="0"/>
              </a:rPr>
              <a:t>(Slide 1)</a:t>
            </a:r>
            <a:r>
              <a:rPr lang="en-US" b="1" i="1" dirty="0">
                <a:ea typeface="Calibri" panose="020F0502020204030204" pitchFamily="34" charset="0"/>
                <a:cs typeface="Calibri" panose="020F0502020204030204" pitchFamily="34" charset="0"/>
              </a:rPr>
              <a:t> </a:t>
            </a:r>
            <a:r>
              <a:rPr lang="en-US" b="1" u="sng" dirty="0">
                <a:ea typeface="Calibri" panose="020F0502020204030204" pitchFamily="34" charset="0"/>
                <a:cs typeface="Calibri" panose="020F0502020204030204" pitchFamily="34" charset="0"/>
              </a:rPr>
              <a:t>Preparing for Morrisby Profiling</a:t>
            </a:r>
          </a:p>
          <a:p>
            <a:pPr marL="0" indent="0">
              <a:buFont typeface="Arial" panose="020B0604020202020204" pitchFamily="34" charset="0"/>
              <a:buNone/>
            </a:pPr>
            <a:endParaRPr lang="en-US" b="1" u="sng" dirty="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b="0" i="0" dirty="0">
                <a:ea typeface="Calibri" panose="020F0502020204030204" pitchFamily="34" charset="0"/>
                <a:cs typeface="Calibri" panose="020F0502020204030204" pitchFamily="34" charset="0"/>
              </a:rPr>
              <a:t>The senior years of school are an exciting time, and Morrisby provides a springboard </a:t>
            </a:r>
            <a:r>
              <a:rPr lang="en-US" sz="1200" i="0" dirty="0">
                <a:ea typeface="Calibri" panose="020F0502020204030204" pitchFamily="34" charset="0"/>
                <a:cs typeface="Calibri" panose="020F0502020204030204" pitchFamily="34" charset="0"/>
              </a:rPr>
              <a:t>to lots of new opportunities that will quickly become available to you – subject selections, </a:t>
            </a:r>
            <a:r>
              <a:rPr lang="en-US" sz="1200" b="0" i="0" dirty="0">
                <a:ea typeface="Calibri" panose="020F0502020204030204" pitchFamily="34" charset="0"/>
                <a:cs typeface="Calibri" panose="020F0502020204030204" pitchFamily="34" charset="0"/>
              </a:rPr>
              <a:t>work experience, part time work, community </a:t>
            </a:r>
            <a:r>
              <a:rPr lang="en-US" dirty="0">
                <a:ea typeface="Calibri" panose="020F0502020204030204" pitchFamily="34" charset="0"/>
                <a:cs typeface="Calibri" panose="020F0502020204030204" pitchFamily="34" charset="0"/>
              </a:rPr>
              <a:t>projects,</a:t>
            </a:r>
            <a:r>
              <a:rPr lang="en-US" sz="1200" b="0" i="0" dirty="0">
                <a:ea typeface="Calibri" panose="020F0502020204030204" pitchFamily="34" charset="0"/>
                <a:cs typeface="Calibri" panose="020F0502020204030204" pitchFamily="34" charset="0"/>
              </a:rPr>
              <a:t> and further education. </a:t>
            </a:r>
          </a:p>
          <a:p>
            <a:pPr marL="171450" indent="-171450">
              <a:buFont typeface="Arial" panose="020B0604020202020204" pitchFamily="34" charset="0"/>
              <a:buChar char="•"/>
            </a:pPr>
            <a:r>
              <a:rPr lang="en-US" sz="1200" b="0" i="0" dirty="0">
                <a:ea typeface="Calibri" panose="020F0502020204030204" pitchFamily="34" charset="0"/>
                <a:cs typeface="Calibri" panose="020F0502020204030204" pitchFamily="34" charset="0"/>
              </a:rPr>
              <a:t>You will be undertaking an online career discovery profile – “Morrisby” – which helps to outline your </a:t>
            </a:r>
            <a:r>
              <a:rPr lang="en-US" dirty="0">
                <a:ea typeface="Calibri" panose="020F0502020204030204" pitchFamily="34" charset="0"/>
                <a:cs typeface="Calibri" panose="020F0502020204030204" pitchFamily="34" charset="0"/>
              </a:rPr>
              <a:t>strengths, what interests you, what you are like as a person, what are you good at, and what work you might like to do in the future.</a:t>
            </a:r>
            <a:endParaRPr lang="en-US" sz="1200" b="0" i="0" dirty="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ea typeface="Calibri" panose="020F0502020204030204" pitchFamily="34" charset="0"/>
                <a:cs typeface="Calibri" panose="020F0502020204030204" pitchFamily="34" charset="0"/>
              </a:rPr>
              <a:t>You will be asked to consider your thoughts about what you will do when you leave school and decisions you can make before then - subject choices, and possibilities for study, jobs and pathways to careers</a:t>
            </a:r>
          </a:p>
          <a:p>
            <a:endParaRPr lang="en-AU" dirty="0"/>
          </a:p>
        </p:txBody>
      </p:sp>
      <p:sp>
        <p:nvSpPr>
          <p:cNvPr id="4" name="Slide Number Placeholder 3"/>
          <p:cNvSpPr>
            <a:spLocks noGrp="1"/>
          </p:cNvSpPr>
          <p:nvPr>
            <p:ph type="sldNum" sz="quarter" idx="5"/>
          </p:nvPr>
        </p:nvSpPr>
        <p:spPr/>
        <p:txBody>
          <a:bodyPr/>
          <a:lstStyle/>
          <a:p>
            <a:fld id="{14031CCB-41BC-4D1F-9E85-5FC85EDE2902}" type="slidenum">
              <a:rPr lang="en-AU" smtClean="0"/>
              <a:t>1</a:t>
            </a:fld>
            <a:endParaRPr lang="en-AU"/>
          </a:p>
        </p:txBody>
      </p:sp>
    </p:spTree>
    <p:extLst>
      <p:ext uri="{BB962C8B-B14F-4D97-AF65-F5344CB8AC3E}">
        <p14:creationId xmlns:p14="http://schemas.microsoft.com/office/powerpoint/2010/main" val="256787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AFFE-E07F-0BAB-301D-6BBDE0724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3D678-9C4C-CCA1-D249-325B21E51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9C84B-B23D-A225-0219-A9E9193ED8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dirty="0"/>
              <a:t>(Slide 10)</a:t>
            </a:r>
            <a:r>
              <a:rPr lang="en-GB" sz="1200" b="1" i="0" u="none" dirty="0"/>
              <a:t> </a:t>
            </a:r>
            <a:r>
              <a:rPr lang="en-GB" sz="1200" b="1" i="0" u="sng" dirty="0"/>
              <a:t>Your Morrisby Profile</a:t>
            </a:r>
          </a:p>
          <a:p>
            <a:pPr lvl="0">
              <a:defRPr/>
            </a:pPr>
            <a:endParaRPr lang="en-US" dirty="0"/>
          </a:p>
          <a:p>
            <a:pPr>
              <a:defRPr/>
            </a:pPr>
            <a:r>
              <a:rPr lang="en-US" spc="65" dirty="0">
                <a:cs typeface="Tahoma"/>
              </a:rPr>
              <a:t>After</a:t>
            </a:r>
            <a:r>
              <a:rPr lang="en-US" spc="-95" dirty="0">
                <a:cs typeface="Tahoma"/>
              </a:rPr>
              <a:t> </a:t>
            </a:r>
            <a:r>
              <a:rPr lang="en-US" spc="95" dirty="0">
                <a:cs typeface="Tahoma"/>
              </a:rPr>
              <a:t>you</a:t>
            </a:r>
            <a:r>
              <a:rPr lang="en-US" spc="-90" dirty="0">
                <a:cs typeface="Tahoma"/>
              </a:rPr>
              <a:t> </a:t>
            </a:r>
            <a:r>
              <a:rPr lang="en-US" spc="70" dirty="0">
                <a:cs typeface="Tahoma"/>
              </a:rPr>
              <a:t>have</a:t>
            </a:r>
            <a:r>
              <a:rPr lang="en-US" spc="-90" dirty="0">
                <a:cs typeface="Tahoma"/>
              </a:rPr>
              <a:t> </a:t>
            </a:r>
            <a:r>
              <a:rPr lang="en-US" spc="85" dirty="0">
                <a:cs typeface="Tahoma"/>
              </a:rPr>
              <a:t>finished</a:t>
            </a:r>
            <a:r>
              <a:rPr lang="en-US" spc="-95" dirty="0">
                <a:cs typeface="Tahoma"/>
              </a:rPr>
              <a:t> </a:t>
            </a:r>
            <a:r>
              <a:rPr lang="en-US" spc="55" dirty="0">
                <a:cs typeface="Tahoma"/>
              </a:rPr>
              <a:t>the </a:t>
            </a:r>
            <a:r>
              <a:rPr lang="en-US" spc="110" dirty="0">
                <a:cs typeface="Tahoma"/>
              </a:rPr>
              <a:t>Morrisby</a:t>
            </a:r>
            <a:r>
              <a:rPr lang="en-US" spc="-90" dirty="0">
                <a:cs typeface="Tahoma"/>
              </a:rPr>
              <a:t> </a:t>
            </a:r>
            <a:r>
              <a:rPr lang="en-US" spc="75" dirty="0">
                <a:cs typeface="Tahoma"/>
              </a:rPr>
              <a:t>profiling</a:t>
            </a:r>
            <a:r>
              <a:rPr lang="en-US" spc="-90" dirty="0">
                <a:cs typeface="Tahoma"/>
              </a:rPr>
              <a:t> </a:t>
            </a:r>
            <a:r>
              <a:rPr lang="en-US" spc="95" dirty="0">
                <a:cs typeface="Tahoma"/>
              </a:rPr>
              <a:t>your</a:t>
            </a:r>
            <a:r>
              <a:rPr lang="en-US" spc="-85" dirty="0">
                <a:cs typeface="Tahoma"/>
              </a:rPr>
              <a:t> personal and unique </a:t>
            </a:r>
            <a:r>
              <a:rPr lang="en-US" spc="65" dirty="0">
                <a:cs typeface="Tahoma"/>
              </a:rPr>
              <a:t>results </a:t>
            </a:r>
            <a:r>
              <a:rPr lang="en-US" spc="75" dirty="0">
                <a:cs typeface="Tahoma"/>
              </a:rPr>
              <a:t>can</a:t>
            </a:r>
            <a:r>
              <a:rPr lang="en-US" spc="-95" dirty="0">
                <a:cs typeface="Tahoma"/>
              </a:rPr>
              <a:t> </a:t>
            </a:r>
            <a:r>
              <a:rPr lang="en-US" spc="110" dirty="0">
                <a:cs typeface="Tahoma"/>
              </a:rPr>
              <a:t>be</a:t>
            </a:r>
            <a:r>
              <a:rPr lang="en-US" spc="-90" dirty="0">
                <a:cs typeface="Tahoma"/>
              </a:rPr>
              <a:t> </a:t>
            </a:r>
            <a:r>
              <a:rPr lang="en-US" spc="70" dirty="0">
                <a:cs typeface="Tahoma"/>
              </a:rPr>
              <a:t>accessed</a:t>
            </a:r>
            <a:r>
              <a:rPr lang="en-US" spc="-90" dirty="0">
                <a:cs typeface="Tahoma"/>
              </a:rPr>
              <a:t> </a:t>
            </a:r>
            <a:r>
              <a:rPr lang="en-US" spc="85" dirty="0">
                <a:cs typeface="Tahoma"/>
              </a:rPr>
              <a:t>in</a:t>
            </a:r>
            <a:r>
              <a:rPr lang="en-US" spc="-95" dirty="0">
                <a:cs typeface="Tahoma"/>
              </a:rPr>
              <a:t> </a:t>
            </a:r>
            <a:r>
              <a:rPr lang="en-US" spc="20" dirty="0">
                <a:cs typeface="Tahoma"/>
              </a:rPr>
              <a:t>an online</a:t>
            </a:r>
            <a:r>
              <a:rPr lang="en-US" spc="-90" dirty="0">
                <a:cs typeface="Tahoma"/>
              </a:rPr>
              <a:t> </a:t>
            </a:r>
            <a:r>
              <a:rPr lang="en-US" spc="85" dirty="0">
                <a:cs typeface="Tahoma"/>
              </a:rPr>
              <a:t>report</a:t>
            </a:r>
          </a:p>
          <a:p>
            <a:pPr marL="171450" indent="-171450">
              <a:buFont typeface="Arial" panose="020B0604020202020204" pitchFamily="34" charset="0"/>
              <a:buChar char="•"/>
              <a:defRPr/>
            </a:pPr>
            <a:r>
              <a:rPr lang="en-US" spc="85" dirty="0">
                <a:cs typeface="Tahoma"/>
              </a:rPr>
              <a:t>This report can also be downloaded and printed</a:t>
            </a:r>
            <a:endParaRPr lang="en-US" dirty="0">
              <a:cs typeface="Tahoma"/>
            </a:endParaRPr>
          </a:p>
          <a:p>
            <a:pPr marL="171450" indent="-171450">
              <a:buFont typeface="Arial" panose="020B0604020202020204" pitchFamily="34" charset="0"/>
              <a:buChar char="•"/>
              <a:defRPr/>
            </a:pPr>
            <a:r>
              <a:rPr lang="en-US" spc="110" dirty="0">
                <a:cs typeface="Tahoma"/>
              </a:rPr>
              <a:t>Morrisby</a:t>
            </a:r>
            <a:r>
              <a:rPr lang="en-US" spc="-95" dirty="0">
                <a:cs typeface="Tahoma"/>
              </a:rPr>
              <a:t> </a:t>
            </a:r>
            <a:r>
              <a:rPr lang="en-US" spc="60" dirty="0">
                <a:cs typeface="Tahoma"/>
              </a:rPr>
              <a:t>is</a:t>
            </a:r>
            <a:r>
              <a:rPr lang="en-US" spc="-90" dirty="0">
                <a:cs typeface="Tahoma"/>
              </a:rPr>
              <a:t> </a:t>
            </a:r>
            <a:r>
              <a:rPr lang="en-US" spc="80" dirty="0">
                <a:cs typeface="Tahoma"/>
              </a:rPr>
              <a:t>also</a:t>
            </a:r>
            <a:r>
              <a:rPr lang="en-US" spc="-90" dirty="0">
                <a:cs typeface="Tahoma"/>
              </a:rPr>
              <a:t> </a:t>
            </a:r>
            <a:r>
              <a:rPr lang="en-US" spc="100" dirty="0">
                <a:cs typeface="Tahoma"/>
              </a:rPr>
              <a:t>an</a:t>
            </a:r>
            <a:r>
              <a:rPr lang="en-US" spc="-95" dirty="0">
                <a:cs typeface="Tahoma"/>
              </a:rPr>
              <a:t> </a:t>
            </a:r>
            <a:r>
              <a:rPr lang="en-US" spc="45" dirty="0">
                <a:cs typeface="Tahoma"/>
              </a:rPr>
              <a:t>interactive </a:t>
            </a:r>
            <a:r>
              <a:rPr lang="en-US" spc="80" dirty="0">
                <a:cs typeface="Tahoma"/>
              </a:rPr>
              <a:t>platform</a:t>
            </a:r>
            <a:r>
              <a:rPr lang="en-US" spc="-85" dirty="0">
                <a:cs typeface="Tahoma"/>
              </a:rPr>
              <a:t> </a:t>
            </a:r>
            <a:r>
              <a:rPr lang="en-US" spc="90" dirty="0">
                <a:cs typeface="Tahoma"/>
              </a:rPr>
              <a:t>where</a:t>
            </a:r>
            <a:r>
              <a:rPr lang="en-US" spc="-85" dirty="0">
                <a:cs typeface="Tahoma"/>
              </a:rPr>
              <a:t> </a:t>
            </a:r>
            <a:r>
              <a:rPr lang="en-US" spc="95" dirty="0">
                <a:cs typeface="Tahoma"/>
              </a:rPr>
              <a:t>you</a:t>
            </a:r>
            <a:r>
              <a:rPr lang="en-US" spc="-85" dirty="0">
                <a:cs typeface="Tahoma"/>
              </a:rPr>
              <a:t> </a:t>
            </a:r>
            <a:r>
              <a:rPr lang="en-US" spc="75" dirty="0">
                <a:cs typeface="Tahoma"/>
              </a:rPr>
              <a:t>can</a:t>
            </a:r>
            <a:r>
              <a:rPr lang="en-US" spc="-85" dirty="0">
                <a:cs typeface="Tahoma"/>
              </a:rPr>
              <a:t> </a:t>
            </a:r>
            <a:r>
              <a:rPr lang="en-US" spc="80" dirty="0">
                <a:cs typeface="Tahoma"/>
              </a:rPr>
              <a:t>explore </a:t>
            </a:r>
            <a:r>
              <a:rPr lang="en-US" spc="110" dirty="0">
                <a:cs typeface="Tahoma"/>
              </a:rPr>
              <a:t>and</a:t>
            </a:r>
            <a:r>
              <a:rPr lang="en-US" spc="-90" dirty="0">
                <a:cs typeface="Tahoma"/>
              </a:rPr>
              <a:t> </a:t>
            </a:r>
            <a:r>
              <a:rPr lang="en-US" spc="85" dirty="0">
                <a:cs typeface="Tahoma"/>
              </a:rPr>
              <a:t>customize the information in it</a:t>
            </a:r>
          </a:p>
          <a:p>
            <a:pPr lvl="0">
              <a:defRPr/>
            </a:pPr>
            <a:endParaRPr lang="en-US" spc="110" dirty="0">
              <a:cs typeface="Tahoma"/>
            </a:endParaRPr>
          </a:p>
          <a:p>
            <a:pPr lvl="0">
              <a:defRPr/>
            </a:pPr>
            <a:endParaRPr lang="en-US" spc="85" dirty="0">
              <a:cs typeface="Tahoma"/>
            </a:endParaRPr>
          </a:p>
          <a:p>
            <a:pPr lvl="0">
              <a:defRPr/>
            </a:pPr>
            <a:endParaRPr lang="en-AU" dirty="0"/>
          </a:p>
        </p:txBody>
      </p:sp>
      <p:sp>
        <p:nvSpPr>
          <p:cNvPr id="4" name="Slide Number Placeholder 3">
            <a:extLst>
              <a:ext uri="{FF2B5EF4-FFF2-40B4-BE49-F238E27FC236}">
                <a16:creationId xmlns:a16="http://schemas.microsoft.com/office/drawing/2014/main" id="{5BCD9973-B543-1B04-C3DA-A28C5BED0C76}"/>
              </a:ext>
            </a:extLst>
          </p:cNvPr>
          <p:cNvSpPr>
            <a:spLocks noGrp="1"/>
          </p:cNvSpPr>
          <p:nvPr>
            <p:ph type="sldNum" sz="quarter" idx="5"/>
          </p:nvPr>
        </p:nvSpPr>
        <p:spPr/>
        <p:txBody>
          <a:bodyPr/>
          <a:lstStyle/>
          <a:p>
            <a:fld id="{14031CCB-41BC-4D1F-9E85-5FC85EDE2902}" type="slidenum">
              <a:rPr lang="en-AU" smtClean="0"/>
              <a:t>10</a:t>
            </a:fld>
            <a:endParaRPr lang="en-AU"/>
          </a:p>
        </p:txBody>
      </p:sp>
    </p:spTree>
    <p:extLst>
      <p:ext uri="{BB962C8B-B14F-4D97-AF65-F5344CB8AC3E}">
        <p14:creationId xmlns:p14="http://schemas.microsoft.com/office/powerpoint/2010/main" val="929752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43D54-E819-3C21-FDFF-17FE2F6A4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E2947-C44A-55BB-78A3-C80AAA134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19466-9C42-D430-E84F-B87BD6142C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dirty="0"/>
              <a:t>(Slide 11)</a:t>
            </a:r>
            <a:r>
              <a:rPr lang="en-GB" sz="1200" b="1" i="0" u="none" dirty="0"/>
              <a:t> </a:t>
            </a:r>
            <a:r>
              <a:rPr lang="en-GB" sz="1200" b="1" i="0" u="sng" dirty="0"/>
              <a:t>What will the results look like?</a:t>
            </a:r>
          </a:p>
          <a:p>
            <a:pPr lvl="0">
              <a:defRPr/>
            </a:pPr>
            <a:endParaRPr lang="en-US" dirty="0"/>
          </a:p>
          <a:p>
            <a:pPr>
              <a:defRPr/>
            </a:pPr>
            <a:r>
              <a:rPr lang="en-GB" dirty="0">
                <a:cs typeface="Arial" panose="020B0604020202020204" pitchFamily="34" charset="0"/>
              </a:rPr>
              <a:t>Inside the report you will find information about your results including some visual graphs and charts </a:t>
            </a:r>
          </a:p>
          <a:p>
            <a:pPr marL="171450" indent="-171450">
              <a:buFont typeface="Arial" panose="020B0604020202020204" pitchFamily="34" charset="0"/>
              <a:buChar char="•"/>
              <a:defRPr/>
            </a:pPr>
            <a:r>
              <a:rPr lang="en-GB" dirty="0">
                <a:cs typeface="Arial" panose="020B0604020202020204" pitchFamily="34" charset="0"/>
              </a:rPr>
              <a:t>R</a:t>
            </a:r>
            <a:r>
              <a:rPr lang="en-GB" dirty="0">
                <a:cs typeface="Arial"/>
              </a:rPr>
              <a:t>esponses to the Interests questions are summarised in bar graphs categorised into ‘People’, ‘Information’ and ‘Things’</a:t>
            </a:r>
          </a:p>
          <a:p>
            <a:pPr lvl="0">
              <a:defRPr/>
            </a:pPr>
            <a:endParaRPr lang="en-GB" sz="1200" dirty="0">
              <a:cs typeface="Arial"/>
            </a:endParaRPr>
          </a:p>
          <a:p>
            <a:pPr lvl="0">
              <a:defRPr/>
            </a:pPr>
            <a:r>
              <a:rPr lang="en-GB" sz="1200" dirty="0">
                <a:cs typeface="Arial"/>
              </a:rPr>
              <a:t>You will be able to use a Retake button anytime you feel results are no longer an accurate reflection of your interests or you have changed your thinking about what appeals to you</a:t>
            </a:r>
            <a:r>
              <a:rPr lang="en-GB" dirty="0">
                <a:cs typeface="Arial"/>
              </a:rPr>
              <a:t> – talk to your teacher if you can’t find it</a:t>
            </a:r>
            <a:endParaRPr lang="en-GB" dirty="0"/>
          </a:p>
          <a:p>
            <a:pPr lvl="0">
              <a:defRPr/>
            </a:pPr>
            <a:endParaRPr lang="en-GB" sz="1200" dirty="0">
              <a:cs typeface="+mn-cs"/>
            </a:endParaRPr>
          </a:p>
          <a:p>
            <a:pPr marR="0" lvl="0" algn="l" defTabSz="914400" rtl="0" eaLnBrk="1" fontAlgn="auto" latinLnBrk="0" hangingPunct="1">
              <a:lnSpc>
                <a:spcPct val="100000"/>
              </a:lnSpc>
              <a:spcBef>
                <a:spcPts val="0"/>
              </a:spcBef>
              <a:spcAft>
                <a:spcPts val="0"/>
              </a:spcAft>
              <a:buClrTx/>
              <a:buSzTx/>
              <a:tabLst/>
              <a:defRPr/>
            </a:pPr>
            <a:endParaRPr lang="en-GB" sz="1200" dirty="0">
              <a:cs typeface="+mn-cs"/>
            </a:endParaRPr>
          </a:p>
          <a:p>
            <a:pPr marR="0" lvl="0" algn="l" defTabSz="914400" rtl="0" eaLnBrk="1" fontAlgn="auto" latinLnBrk="0" hangingPunct="1">
              <a:lnSpc>
                <a:spcPct val="100000"/>
              </a:lnSpc>
              <a:spcBef>
                <a:spcPts val="0"/>
              </a:spcBef>
              <a:spcAft>
                <a:spcPts val="0"/>
              </a:spcAft>
              <a:buClrTx/>
              <a:buSzTx/>
              <a:tabLst/>
              <a:defRPr/>
            </a:pPr>
            <a:endParaRPr lang="en-GB" sz="1200" dirty="0">
              <a:cs typeface="+mn-cs"/>
            </a:endParaRPr>
          </a:p>
          <a:p>
            <a:endParaRPr lang="en-AU" dirty="0"/>
          </a:p>
        </p:txBody>
      </p:sp>
      <p:sp>
        <p:nvSpPr>
          <p:cNvPr id="4" name="Slide Number Placeholder 3">
            <a:extLst>
              <a:ext uri="{FF2B5EF4-FFF2-40B4-BE49-F238E27FC236}">
                <a16:creationId xmlns:a16="http://schemas.microsoft.com/office/drawing/2014/main" id="{457642A3-33BC-70DA-B57E-9541788A96E8}"/>
              </a:ext>
            </a:extLst>
          </p:cNvPr>
          <p:cNvSpPr>
            <a:spLocks noGrp="1"/>
          </p:cNvSpPr>
          <p:nvPr>
            <p:ph type="sldNum" sz="quarter" idx="5"/>
          </p:nvPr>
        </p:nvSpPr>
        <p:spPr/>
        <p:txBody>
          <a:bodyPr/>
          <a:lstStyle/>
          <a:p>
            <a:fld id="{14031CCB-41BC-4D1F-9E85-5FC85EDE2902}" type="slidenum">
              <a:rPr lang="en-AU" smtClean="0"/>
              <a:t>11</a:t>
            </a:fld>
            <a:endParaRPr lang="en-AU"/>
          </a:p>
        </p:txBody>
      </p:sp>
    </p:spTree>
    <p:extLst>
      <p:ext uri="{BB962C8B-B14F-4D97-AF65-F5344CB8AC3E}">
        <p14:creationId xmlns:p14="http://schemas.microsoft.com/office/powerpoint/2010/main" val="335453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627E1-A4E8-D88E-63C4-2F839A2DA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DB52E-8794-BD17-04DA-0E36E9CB8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D9741-F923-9E2B-3A8E-5B0C7BF5D8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dirty="0"/>
              <a:t>(Slide 12)</a:t>
            </a:r>
            <a:r>
              <a:rPr lang="en-GB" sz="1200" b="1" i="0" u="none" dirty="0"/>
              <a:t> </a:t>
            </a:r>
            <a:r>
              <a:rPr lang="en-GB" sz="1200" b="1" i="0" u="sng" dirty="0"/>
              <a:t>What will the results look like?</a:t>
            </a:r>
          </a:p>
          <a:p>
            <a:pPr>
              <a:defRPr/>
            </a:pPr>
            <a:endParaRPr lang="en-GB" dirty="0">
              <a:cs typeface="Arial"/>
            </a:endParaRPr>
          </a:p>
          <a:p>
            <a:pPr>
              <a:defRPr/>
            </a:pPr>
            <a:r>
              <a:rPr lang="en-US" spc="80" dirty="0">
                <a:cs typeface="Tahoma"/>
              </a:rPr>
              <a:t>You will also see s</a:t>
            </a:r>
            <a:r>
              <a:rPr lang="en-US" spc="120" dirty="0">
                <a:cs typeface="Tahoma"/>
              </a:rPr>
              <a:t>ome</a:t>
            </a:r>
            <a:r>
              <a:rPr lang="en-US" spc="-90" dirty="0">
                <a:cs typeface="Tahoma"/>
              </a:rPr>
              <a:t> </a:t>
            </a:r>
            <a:r>
              <a:rPr lang="en-US" spc="60" dirty="0">
                <a:cs typeface="Tahoma"/>
              </a:rPr>
              <a:t>suggestions </a:t>
            </a:r>
            <a:r>
              <a:rPr lang="en-US" spc="110" dirty="0">
                <a:cs typeface="Tahoma"/>
              </a:rPr>
              <a:t>and</a:t>
            </a:r>
            <a:r>
              <a:rPr lang="en-US" spc="-95" dirty="0">
                <a:cs typeface="Tahoma"/>
              </a:rPr>
              <a:t> </a:t>
            </a:r>
            <a:r>
              <a:rPr lang="en-US" spc="105" dirty="0">
                <a:cs typeface="Tahoma"/>
              </a:rPr>
              <a:t>recommendations</a:t>
            </a:r>
            <a:r>
              <a:rPr lang="en-US" spc="-90" dirty="0">
                <a:cs typeface="Tahoma"/>
              </a:rPr>
              <a:t> </a:t>
            </a:r>
            <a:r>
              <a:rPr lang="en-US" spc="90" dirty="0">
                <a:cs typeface="Tahoma"/>
              </a:rPr>
              <a:t>for</a:t>
            </a:r>
            <a:r>
              <a:rPr lang="en-US" spc="-95" dirty="0">
                <a:cs typeface="Tahoma"/>
              </a:rPr>
              <a:t> </a:t>
            </a:r>
            <a:r>
              <a:rPr lang="en-US" spc="65" dirty="0">
                <a:cs typeface="Tahoma"/>
              </a:rPr>
              <a:t>career </a:t>
            </a:r>
            <a:r>
              <a:rPr lang="en-US" spc="110" dirty="0">
                <a:cs typeface="Tahoma"/>
              </a:rPr>
              <a:t>and</a:t>
            </a:r>
            <a:r>
              <a:rPr lang="en-US" spc="-85" dirty="0">
                <a:cs typeface="Tahoma"/>
              </a:rPr>
              <a:t> </a:t>
            </a:r>
            <a:r>
              <a:rPr lang="en-US" spc="60" dirty="0">
                <a:cs typeface="Tahoma"/>
              </a:rPr>
              <a:t>subject</a:t>
            </a:r>
            <a:r>
              <a:rPr lang="en-US" spc="-80" dirty="0">
                <a:cs typeface="Tahoma"/>
              </a:rPr>
              <a:t> </a:t>
            </a:r>
            <a:r>
              <a:rPr lang="en-US" spc="70" dirty="0">
                <a:cs typeface="Tahoma"/>
              </a:rPr>
              <a:t>selections</a:t>
            </a:r>
            <a:r>
              <a:rPr lang="en-US" spc="-80" dirty="0">
                <a:cs typeface="Tahoma"/>
              </a:rPr>
              <a:t> </a:t>
            </a:r>
            <a:r>
              <a:rPr lang="en-US" spc="65" dirty="0">
                <a:cs typeface="Tahoma"/>
              </a:rPr>
              <a:t>that</a:t>
            </a:r>
            <a:r>
              <a:rPr lang="en-US" spc="-80" dirty="0">
                <a:cs typeface="Tahoma"/>
              </a:rPr>
              <a:t> may  </a:t>
            </a:r>
            <a:r>
              <a:rPr lang="en-US" spc="50" dirty="0">
                <a:cs typeface="Tahoma"/>
              </a:rPr>
              <a:t>suit </a:t>
            </a:r>
            <a:r>
              <a:rPr lang="en-US" spc="95" dirty="0">
                <a:cs typeface="Tahoma"/>
              </a:rPr>
              <a:t>you</a:t>
            </a:r>
            <a:r>
              <a:rPr lang="en-US" spc="70" dirty="0">
                <a:cs typeface="Tahoma"/>
              </a:rPr>
              <a:t>.</a:t>
            </a:r>
            <a:endParaRPr lang="en-US" dirty="0">
              <a:cs typeface="Tahoma"/>
            </a:endParaRPr>
          </a:p>
          <a:p>
            <a:pPr marL="171450" lvl="0" indent="-171450">
              <a:buFont typeface="Arial" panose="020B0604020202020204" pitchFamily="34" charset="0"/>
              <a:buChar char="•"/>
              <a:defRPr/>
            </a:pPr>
            <a:r>
              <a:rPr lang="en-US" spc="110" dirty="0">
                <a:cs typeface="Tahoma"/>
              </a:rPr>
              <a:t>You will be able to</a:t>
            </a:r>
            <a:r>
              <a:rPr lang="en-US" spc="-85" dirty="0">
                <a:cs typeface="Tahoma"/>
              </a:rPr>
              <a:t> </a:t>
            </a:r>
            <a:r>
              <a:rPr lang="en-US" spc="80" dirty="0">
                <a:cs typeface="Tahoma"/>
              </a:rPr>
              <a:t>explore </a:t>
            </a:r>
            <a:r>
              <a:rPr lang="en-US" spc="110" dirty="0">
                <a:cs typeface="Tahoma"/>
              </a:rPr>
              <a:t>and</a:t>
            </a:r>
            <a:r>
              <a:rPr lang="en-US" spc="-90" dirty="0">
                <a:cs typeface="Tahoma"/>
              </a:rPr>
              <a:t> </a:t>
            </a:r>
            <a:r>
              <a:rPr lang="en-US" spc="85" dirty="0">
                <a:cs typeface="Tahoma"/>
              </a:rPr>
              <a:t>create favourite careers</a:t>
            </a:r>
            <a:r>
              <a:rPr lang="en-US" sz="1200" spc="-85" dirty="0">
                <a:cs typeface="Tahoma"/>
              </a:rPr>
              <a:t> and subjects </a:t>
            </a:r>
            <a:r>
              <a:rPr lang="en-US" sz="1200" spc="45" dirty="0">
                <a:cs typeface="Tahoma"/>
              </a:rPr>
              <a:t>that </a:t>
            </a:r>
            <a:r>
              <a:rPr lang="en-US" sz="1200" spc="90" dirty="0">
                <a:cs typeface="Tahoma"/>
              </a:rPr>
              <a:t>appeal</a:t>
            </a:r>
            <a:r>
              <a:rPr lang="en-US" sz="1200" spc="-55" dirty="0">
                <a:cs typeface="Tahoma"/>
              </a:rPr>
              <a:t> </a:t>
            </a:r>
            <a:r>
              <a:rPr lang="en-US" sz="1200" spc="85" dirty="0">
                <a:cs typeface="Tahoma"/>
              </a:rPr>
              <a:t>to</a:t>
            </a:r>
            <a:r>
              <a:rPr lang="en-US" sz="1200" spc="-55" dirty="0">
                <a:cs typeface="Tahoma"/>
              </a:rPr>
              <a:t> </a:t>
            </a:r>
            <a:r>
              <a:rPr lang="en-US" sz="1200" dirty="0">
                <a:cs typeface="Tahoma"/>
              </a:rPr>
              <a:t>you</a:t>
            </a:r>
            <a:endParaRPr lang="en-US" sz="1200" spc="-50" dirty="0">
              <a:cs typeface="Tahoma"/>
            </a:endParaRPr>
          </a:p>
          <a:p>
            <a:pPr lvl="0">
              <a:defRPr/>
            </a:pPr>
            <a:endParaRPr lang="en-GB" sz="1200" dirty="0">
              <a:cs typeface="Arial"/>
            </a:endParaRPr>
          </a:p>
          <a:p>
            <a:pPr lvl="0">
              <a:defRPr/>
            </a:pPr>
            <a:r>
              <a:rPr lang="en-GB" sz="1200" dirty="0">
                <a:cs typeface="Arial"/>
              </a:rPr>
              <a:t>Other features of the profile will be shown to you by a teacher or career </a:t>
            </a:r>
            <a:r>
              <a:rPr lang="en-GB" dirty="0">
                <a:cs typeface="Arial"/>
              </a:rPr>
              <a:t>consultant for further exploration; including</a:t>
            </a:r>
            <a:r>
              <a:rPr lang="en-GB" sz="1200" dirty="0">
                <a:cs typeface="Arial"/>
              </a:rPr>
              <a:t>  a ‘World of Work’ diagram, a workstyle chart , and resources for additional research of careers and pathway options</a:t>
            </a:r>
            <a:endParaRPr lang="en-GB" sz="1200" dirty="0">
              <a:cs typeface="+mn-cs"/>
            </a:endParaRPr>
          </a:p>
          <a:p>
            <a:pPr marR="0" lvl="0" algn="l" defTabSz="914400" rtl="0" eaLnBrk="1" fontAlgn="auto" latinLnBrk="0" hangingPunct="1">
              <a:lnSpc>
                <a:spcPct val="100000"/>
              </a:lnSpc>
              <a:spcBef>
                <a:spcPts val="0"/>
              </a:spcBef>
              <a:spcAft>
                <a:spcPts val="0"/>
              </a:spcAft>
              <a:buClrTx/>
              <a:buSzTx/>
              <a:tabLst/>
              <a:defRPr/>
            </a:pPr>
            <a:endParaRPr lang="en-GB" sz="1200" dirty="0">
              <a:cs typeface="+mn-cs"/>
            </a:endParaRPr>
          </a:p>
          <a:p>
            <a:pPr marR="0" lvl="0" algn="l" defTabSz="914400" rtl="0" eaLnBrk="1" fontAlgn="auto" latinLnBrk="0" hangingPunct="1">
              <a:lnSpc>
                <a:spcPct val="100000"/>
              </a:lnSpc>
              <a:spcBef>
                <a:spcPts val="0"/>
              </a:spcBef>
              <a:spcAft>
                <a:spcPts val="0"/>
              </a:spcAft>
              <a:buClrTx/>
              <a:buSzTx/>
              <a:tabLst/>
              <a:defRPr/>
            </a:pPr>
            <a:endParaRPr lang="en-GB" sz="1200" dirty="0">
              <a:cs typeface="+mn-cs"/>
            </a:endParaRPr>
          </a:p>
          <a:p>
            <a:endParaRPr lang="en-AU" dirty="0"/>
          </a:p>
        </p:txBody>
      </p:sp>
      <p:sp>
        <p:nvSpPr>
          <p:cNvPr id="4" name="Slide Number Placeholder 3">
            <a:extLst>
              <a:ext uri="{FF2B5EF4-FFF2-40B4-BE49-F238E27FC236}">
                <a16:creationId xmlns:a16="http://schemas.microsoft.com/office/drawing/2014/main" id="{52D86335-E21F-B807-F83D-803B0CECF143}"/>
              </a:ext>
            </a:extLst>
          </p:cNvPr>
          <p:cNvSpPr>
            <a:spLocks noGrp="1"/>
          </p:cNvSpPr>
          <p:nvPr>
            <p:ph type="sldNum" sz="quarter" idx="5"/>
          </p:nvPr>
        </p:nvSpPr>
        <p:spPr/>
        <p:txBody>
          <a:bodyPr/>
          <a:lstStyle/>
          <a:p>
            <a:fld id="{14031CCB-41BC-4D1F-9E85-5FC85EDE2902}" type="slidenum">
              <a:rPr lang="en-AU" smtClean="0"/>
              <a:t>12</a:t>
            </a:fld>
            <a:endParaRPr lang="en-AU"/>
          </a:p>
        </p:txBody>
      </p:sp>
    </p:spTree>
    <p:extLst>
      <p:ext uri="{BB962C8B-B14F-4D97-AF65-F5344CB8AC3E}">
        <p14:creationId xmlns:p14="http://schemas.microsoft.com/office/powerpoint/2010/main" val="109099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dirty="0">
                <a:latin typeface="+mn-lt"/>
              </a:rPr>
              <a:t>(Slide 13)</a:t>
            </a:r>
            <a:r>
              <a:rPr lang="en-GB" sz="1200" b="1" i="0" u="none" dirty="0">
                <a:latin typeface="+mn-lt"/>
              </a:rPr>
              <a:t> </a:t>
            </a:r>
            <a:r>
              <a:rPr lang="en-GB" sz="1200" b="1" i="0" u="sng" dirty="0">
                <a:latin typeface="+mn-lt"/>
              </a:rPr>
              <a:t>The Morrisby Unpacking Conversation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Once you have completed your Morrisby profiling, you will be offered the opportunity to participate in a 30-minute conversation with a Morrisby-trained career consultant from outside of your school, or a teacher from within your school so that you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well as looking at the results, extra features of the interactive platform will be shown to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conversation will allow time for you to talk about any special interests or preferences, and look at how to make changes to your profile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Parents and learning supporters may be invited to join this conversation</a:t>
            </a:r>
            <a:endParaRPr lang="en-GB" sz="1200" b="1" u="sng" dirty="0">
              <a:latin typeface="+mn-lt"/>
            </a:endParaRPr>
          </a:p>
          <a:p>
            <a:endParaRPr lang="en-AU" dirty="0"/>
          </a:p>
        </p:txBody>
      </p:sp>
      <p:sp>
        <p:nvSpPr>
          <p:cNvPr id="4" name="Slide Number Placeholder 3"/>
          <p:cNvSpPr>
            <a:spLocks noGrp="1"/>
          </p:cNvSpPr>
          <p:nvPr>
            <p:ph type="sldNum" sz="quarter" idx="5"/>
          </p:nvPr>
        </p:nvSpPr>
        <p:spPr/>
        <p:txBody>
          <a:bodyPr/>
          <a:lstStyle/>
          <a:p>
            <a:fld id="{14031CCB-41BC-4D1F-9E85-5FC85EDE2902}" type="slidenum">
              <a:rPr lang="en-AU" smtClean="0"/>
              <a:t>13</a:t>
            </a:fld>
            <a:endParaRPr lang="en-AU"/>
          </a:p>
        </p:txBody>
      </p:sp>
    </p:spTree>
    <p:extLst>
      <p:ext uri="{BB962C8B-B14F-4D97-AF65-F5344CB8AC3E}">
        <p14:creationId xmlns:p14="http://schemas.microsoft.com/office/powerpoint/2010/main" val="214993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A494-510E-78DA-BB6C-BC8645B4C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2733F-4451-1016-DF20-ADDA0994F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0CF2C-232E-1F33-1800-BFB01365701A}"/>
              </a:ext>
            </a:extLst>
          </p:cNvPr>
          <p:cNvSpPr>
            <a:spLocks noGrp="1"/>
          </p:cNvSpPr>
          <p:nvPr>
            <p:ph type="body" idx="1"/>
          </p:nvPr>
        </p:nvSpPr>
        <p:spPr/>
        <p:txBody>
          <a:bodyPr/>
          <a:lstStyle/>
          <a:p>
            <a:r>
              <a:rPr lang="en-AU" i="1" dirty="0"/>
              <a:t>(Slide 14) </a:t>
            </a:r>
            <a:r>
              <a:rPr lang="en-AU" b="1" u="sng" dirty="0"/>
              <a:t>Review</a:t>
            </a:r>
          </a:p>
          <a:p>
            <a:endParaRPr lang="en-AU" b="1" dirty="0"/>
          </a:p>
          <a:p>
            <a:pPr marL="12700" marR="28575" algn="just"/>
            <a:r>
              <a:rPr lang="en-US" spc="90" dirty="0"/>
              <a:t>1. Morrisby</a:t>
            </a:r>
            <a:r>
              <a:rPr lang="en-US" spc="-95" dirty="0"/>
              <a:t> </a:t>
            </a:r>
            <a:r>
              <a:rPr lang="en-US" dirty="0"/>
              <a:t>is</a:t>
            </a:r>
            <a:r>
              <a:rPr lang="en-US" spc="-90" dirty="0"/>
              <a:t> </a:t>
            </a:r>
            <a:r>
              <a:rPr lang="en-US" spc="50" dirty="0"/>
              <a:t>a</a:t>
            </a:r>
            <a:r>
              <a:rPr lang="en-US" spc="-90" dirty="0"/>
              <a:t> </a:t>
            </a:r>
            <a:r>
              <a:rPr lang="en-US" spc="55" dirty="0"/>
              <a:t>career</a:t>
            </a:r>
            <a:r>
              <a:rPr lang="en-US" spc="-90" dirty="0"/>
              <a:t> </a:t>
            </a:r>
            <a:r>
              <a:rPr lang="en-US" spc="70" dirty="0"/>
              <a:t>exploration</a:t>
            </a:r>
            <a:r>
              <a:rPr lang="en-US" spc="-90" dirty="0"/>
              <a:t> </a:t>
            </a:r>
            <a:r>
              <a:rPr lang="en-US" spc="70" dirty="0"/>
              <a:t>tool</a:t>
            </a:r>
            <a:r>
              <a:rPr lang="en-US" spc="-90" dirty="0"/>
              <a:t> </a:t>
            </a:r>
            <a:r>
              <a:rPr lang="en-US" spc="50" dirty="0"/>
              <a:t>that</a:t>
            </a:r>
            <a:r>
              <a:rPr lang="en-US" spc="-90" dirty="0"/>
              <a:t> </a:t>
            </a:r>
            <a:r>
              <a:rPr lang="en-US" spc="75" dirty="0"/>
              <a:t>helps</a:t>
            </a:r>
            <a:r>
              <a:rPr lang="en-US" spc="-90" dirty="0"/>
              <a:t> </a:t>
            </a:r>
            <a:r>
              <a:rPr lang="en-US" spc="70" dirty="0"/>
              <a:t>you</a:t>
            </a:r>
            <a:r>
              <a:rPr lang="en-US" spc="-90" dirty="0"/>
              <a:t> </a:t>
            </a:r>
            <a:r>
              <a:rPr lang="en-US" spc="70" dirty="0"/>
              <a:t>to</a:t>
            </a:r>
            <a:r>
              <a:rPr lang="en-US" spc="-90" dirty="0"/>
              <a:t> </a:t>
            </a:r>
            <a:r>
              <a:rPr lang="en-US" spc="40" dirty="0"/>
              <a:t>identify </a:t>
            </a:r>
            <a:r>
              <a:rPr lang="en-US" spc="75" dirty="0"/>
              <a:t>your</a:t>
            </a:r>
            <a:r>
              <a:rPr lang="en-US" spc="-5" dirty="0"/>
              <a:t> </a:t>
            </a:r>
            <a:r>
              <a:rPr lang="en-US" dirty="0"/>
              <a:t>strengths, interests,</a:t>
            </a:r>
            <a:r>
              <a:rPr lang="en-US" spc="-5" dirty="0"/>
              <a:t> </a:t>
            </a:r>
            <a:r>
              <a:rPr lang="en-US" spc="50" dirty="0"/>
              <a:t>abilities</a:t>
            </a:r>
            <a:r>
              <a:rPr lang="en-US" dirty="0"/>
              <a:t> </a:t>
            </a:r>
            <a:r>
              <a:rPr lang="en-US" spc="90" dirty="0"/>
              <a:t>and</a:t>
            </a:r>
            <a:r>
              <a:rPr lang="en-US" spc="-5" dirty="0"/>
              <a:t> </a:t>
            </a:r>
            <a:r>
              <a:rPr lang="en-US" spc="65" dirty="0"/>
              <a:t>aspirations (thoughts about future work and career pathways)</a:t>
            </a:r>
            <a:endParaRPr lang="en-US" spc="40" dirty="0"/>
          </a:p>
          <a:p>
            <a:pPr marL="12700" marR="469265"/>
            <a:r>
              <a:rPr lang="en-US" spc="100" dirty="0"/>
              <a:t>2. </a:t>
            </a:r>
            <a:r>
              <a:rPr lang="en-AU" dirty="0"/>
              <a:t>It is very important for you to return parent / guardian consent as soon as possible to be allowed to participate in this program</a:t>
            </a:r>
          </a:p>
          <a:p>
            <a:pPr marL="184150" marR="469265" indent="-171450">
              <a:buFont typeface="Arial" panose="020B0604020202020204" pitchFamily="34" charset="0"/>
              <a:buChar char="•"/>
            </a:pPr>
            <a:r>
              <a:rPr lang="en-AU" dirty="0"/>
              <a:t>Your teachers will give you a form or let you know how to gain consent which must be returned to the school</a:t>
            </a:r>
          </a:p>
          <a:p>
            <a:pPr marL="12700" marR="469265"/>
            <a:r>
              <a:rPr lang="en-US" spc="-65" dirty="0"/>
              <a:t>3.   Morrisby profiling  </a:t>
            </a:r>
            <a:r>
              <a:rPr lang="en-US" spc="60" dirty="0"/>
              <a:t>contains</a:t>
            </a:r>
            <a:r>
              <a:rPr lang="en-US" spc="-70" dirty="0"/>
              <a:t> </a:t>
            </a:r>
            <a:r>
              <a:rPr lang="en-US" spc="50" dirty="0"/>
              <a:t>a</a:t>
            </a:r>
            <a:r>
              <a:rPr lang="en-US" spc="-65" dirty="0"/>
              <a:t> </a:t>
            </a:r>
            <a:r>
              <a:rPr lang="en-US" dirty="0"/>
              <a:t>set</a:t>
            </a:r>
            <a:r>
              <a:rPr lang="en-US" spc="-70" dirty="0"/>
              <a:t> </a:t>
            </a:r>
            <a:r>
              <a:rPr lang="en-US" spc="75" dirty="0"/>
              <a:t>of</a:t>
            </a:r>
            <a:r>
              <a:rPr lang="en-US" spc="-65" dirty="0"/>
              <a:t> </a:t>
            </a:r>
            <a:r>
              <a:rPr lang="en-US" spc="70" dirty="0"/>
              <a:t>questionnaires</a:t>
            </a:r>
            <a:r>
              <a:rPr lang="en-US" spc="-70" dirty="0"/>
              <a:t> </a:t>
            </a:r>
            <a:r>
              <a:rPr lang="en-US" spc="90" dirty="0"/>
              <a:t>and</a:t>
            </a:r>
            <a:r>
              <a:rPr lang="en-US" spc="-65" dirty="0"/>
              <a:t> </a:t>
            </a:r>
            <a:r>
              <a:rPr lang="en-US" spc="55" dirty="0"/>
              <a:t>quizzes </a:t>
            </a:r>
            <a:r>
              <a:rPr lang="en-US" spc="50" dirty="0"/>
              <a:t>that</a:t>
            </a:r>
            <a:r>
              <a:rPr lang="en-US" spc="-90" dirty="0"/>
              <a:t> </a:t>
            </a:r>
            <a:r>
              <a:rPr lang="en-US" spc="50" dirty="0"/>
              <a:t>ask you about your interests, things that you might already be good at, and what you are like as a person</a:t>
            </a:r>
            <a:endParaRPr lang="en-US" spc="40" dirty="0"/>
          </a:p>
          <a:p>
            <a:pPr marL="641350" marR="236854" lvl="1" indent="-171450">
              <a:buFont typeface="Arial" panose="020B0604020202020204" pitchFamily="34" charset="0"/>
              <a:buChar char="•"/>
            </a:pPr>
            <a:r>
              <a:rPr lang="en-US" spc="65" dirty="0"/>
              <a:t>Your</a:t>
            </a:r>
            <a:r>
              <a:rPr lang="en-US" spc="-75" dirty="0"/>
              <a:t> </a:t>
            </a:r>
            <a:r>
              <a:rPr lang="en-US" spc="90" dirty="0"/>
              <a:t>Morrisby</a:t>
            </a:r>
            <a:r>
              <a:rPr lang="en-US" spc="-70" dirty="0"/>
              <a:t> </a:t>
            </a:r>
            <a:r>
              <a:rPr lang="en-US" spc="65" dirty="0"/>
              <a:t>profile</a:t>
            </a:r>
            <a:r>
              <a:rPr lang="en-US" spc="-70" dirty="0"/>
              <a:t> </a:t>
            </a:r>
            <a:r>
              <a:rPr lang="en-US" dirty="0"/>
              <a:t>is</a:t>
            </a:r>
            <a:r>
              <a:rPr lang="en-US" spc="-70" dirty="0"/>
              <a:t> </a:t>
            </a:r>
            <a:r>
              <a:rPr lang="en-US" dirty="0"/>
              <a:t>all</a:t>
            </a:r>
            <a:r>
              <a:rPr lang="en-US" spc="-70" dirty="0"/>
              <a:t> </a:t>
            </a:r>
            <a:r>
              <a:rPr lang="en-US" spc="80" dirty="0"/>
              <a:t>about</a:t>
            </a:r>
            <a:r>
              <a:rPr lang="en-US" spc="-75" dirty="0"/>
              <a:t> </a:t>
            </a:r>
            <a:r>
              <a:rPr lang="en-US" dirty="0"/>
              <a:t>you!</a:t>
            </a:r>
            <a:r>
              <a:rPr lang="en-US" spc="-70" dirty="0"/>
              <a:t> </a:t>
            </a:r>
            <a:r>
              <a:rPr lang="en-US" dirty="0"/>
              <a:t>Try</a:t>
            </a:r>
            <a:r>
              <a:rPr lang="en-US" spc="-70" dirty="0"/>
              <a:t> </a:t>
            </a:r>
            <a:r>
              <a:rPr lang="en-US" spc="75" dirty="0"/>
              <a:t>your</a:t>
            </a:r>
            <a:r>
              <a:rPr lang="en-US" spc="-70" dirty="0"/>
              <a:t> </a:t>
            </a:r>
            <a:r>
              <a:rPr lang="en-US" spc="60" dirty="0"/>
              <a:t>best</a:t>
            </a:r>
            <a:r>
              <a:rPr lang="en-US" spc="-70" dirty="0"/>
              <a:t> to answer the questions honestly, don’t rush </a:t>
            </a:r>
            <a:r>
              <a:rPr lang="en-US" spc="90" dirty="0"/>
              <a:t>and</a:t>
            </a:r>
            <a:r>
              <a:rPr lang="en-US" spc="-80" dirty="0"/>
              <a:t> </a:t>
            </a:r>
            <a:r>
              <a:rPr lang="en-US" spc="60" dirty="0"/>
              <a:t>avoid</a:t>
            </a:r>
            <a:r>
              <a:rPr lang="en-US" spc="-80" dirty="0"/>
              <a:t> </a:t>
            </a:r>
            <a:r>
              <a:rPr lang="en-US" spc="55" dirty="0"/>
              <a:t>distractions</a:t>
            </a:r>
            <a:r>
              <a:rPr lang="en-US" spc="-80" dirty="0"/>
              <a:t> </a:t>
            </a:r>
            <a:r>
              <a:rPr lang="en-US" spc="55" dirty="0"/>
              <a:t>by</a:t>
            </a:r>
            <a:r>
              <a:rPr lang="en-US" spc="-80" dirty="0"/>
              <a:t> </a:t>
            </a:r>
            <a:r>
              <a:rPr lang="en-US" spc="55" dirty="0"/>
              <a:t>shutting</a:t>
            </a:r>
            <a:r>
              <a:rPr lang="en-US" spc="-80" dirty="0"/>
              <a:t> </a:t>
            </a:r>
            <a:r>
              <a:rPr lang="en-US" spc="95" dirty="0"/>
              <a:t>down</a:t>
            </a:r>
            <a:r>
              <a:rPr lang="en-US" spc="-80" dirty="0"/>
              <a:t> </a:t>
            </a:r>
            <a:r>
              <a:rPr lang="en-US" dirty="0"/>
              <a:t>all</a:t>
            </a:r>
            <a:r>
              <a:rPr lang="en-US" spc="-80" dirty="0"/>
              <a:t> </a:t>
            </a:r>
            <a:r>
              <a:rPr lang="en-US" spc="60" dirty="0"/>
              <a:t>tabs</a:t>
            </a:r>
            <a:r>
              <a:rPr lang="en-US" spc="-80" dirty="0"/>
              <a:t> </a:t>
            </a:r>
            <a:r>
              <a:rPr lang="en-US" spc="75" dirty="0"/>
              <a:t>or </a:t>
            </a:r>
            <a:r>
              <a:rPr lang="en-US" spc="85" dirty="0"/>
              <a:t>apps</a:t>
            </a:r>
            <a:r>
              <a:rPr lang="en-US" spc="-85" dirty="0"/>
              <a:t> </a:t>
            </a:r>
            <a:r>
              <a:rPr lang="en-US" spc="110" dirty="0"/>
              <a:t>on</a:t>
            </a:r>
            <a:r>
              <a:rPr lang="en-US" spc="-80" dirty="0"/>
              <a:t> </a:t>
            </a:r>
            <a:r>
              <a:rPr lang="en-US" spc="75" dirty="0"/>
              <a:t>your</a:t>
            </a:r>
            <a:r>
              <a:rPr lang="en-US" spc="-80" dirty="0"/>
              <a:t> </a:t>
            </a:r>
            <a:r>
              <a:rPr lang="en-US" spc="65" dirty="0"/>
              <a:t>computer.</a:t>
            </a:r>
            <a:r>
              <a:rPr lang="en-US" spc="-80" dirty="0"/>
              <a:t> </a:t>
            </a:r>
            <a:r>
              <a:rPr lang="en-US" spc="-95" dirty="0"/>
              <a:t>It</a:t>
            </a:r>
            <a:r>
              <a:rPr lang="en-US" spc="-80" dirty="0"/>
              <a:t> </a:t>
            </a:r>
            <a:r>
              <a:rPr lang="en-US" dirty="0"/>
              <a:t>will</a:t>
            </a:r>
            <a:r>
              <a:rPr lang="en-US" spc="-85" dirty="0"/>
              <a:t> </a:t>
            </a:r>
            <a:r>
              <a:rPr lang="en-US" spc="85" dirty="0"/>
              <a:t>be</a:t>
            </a:r>
            <a:r>
              <a:rPr lang="en-US" spc="-80" dirty="0"/>
              <a:t> </a:t>
            </a:r>
            <a:r>
              <a:rPr lang="en-US" spc="75" dirty="0"/>
              <a:t>worth</a:t>
            </a:r>
            <a:r>
              <a:rPr lang="en-US" spc="-80" dirty="0"/>
              <a:t> </a:t>
            </a:r>
            <a:r>
              <a:rPr lang="en-US" spc="60" dirty="0"/>
              <a:t>the</a:t>
            </a:r>
            <a:r>
              <a:rPr lang="en-US" spc="-80" dirty="0"/>
              <a:t> </a:t>
            </a:r>
            <a:r>
              <a:rPr lang="en-US" spc="-10" dirty="0"/>
              <a:t>effort!</a:t>
            </a:r>
          </a:p>
          <a:p>
            <a:pPr marL="12700" marR="363220" algn="just"/>
            <a:r>
              <a:rPr lang="en-US" spc="50" dirty="0"/>
              <a:t>4. You will be invited to participate in a 30-minute career conversation</a:t>
            </a:r>
            <a:r>
              <a:rPr lang="en-US" dirty="0"/>
              <a:t> to assist you in understanding your results and demonstrate interactive features</a:t>
            </a:r>
            <a:endParaRPr lang="en-US" spc="50" dirty="0"/>
          </a:p>
          <a:p>
            <a:pPr marL="641350" marR="363220" lvl="1" indent="-171450" algn="just">
              <a:buFont typeface="Arial" panose="020B0604020202020204" pitchFamily="34" charset="0"/>
              <a:buChar char="•"/>
            </a:pPr>
            <a:r>
              <a:rPr lang="en-US" spc="50" dirty="0"/>
              <a:t>After</a:t>
            </a:r>
            <a:r>
              <a:rPr lang="en-US" spc="-110" dirty="0"/>
              <a:t> </a:t>
            </a:r>
            <a:r>
              <a:rPr lang="en-US" spc="70" dirty="0"/>
              <a:t>you</a:t>
            </a:r>
            <a:r>
              <a:rPr lang="en-US" spc="-110" dirty="0"/>
              <a:t> </a:t>
            </a:r>
            <a:r>
              <a:rPr lang="en-US" spc="50" dirty="0"/>
              <a:t>participate</a:t>
            </a:r>
            <a:r>
              <a:rPr lang="en-US" spc="-110" dirty="0"/>
              <a:t> </a:t>
            </a:r>
            <a:r>
              <a:rPr lang="en-US" spc="70" dirty="0"/>
              <a:t>in</a:t>
            </a:r>
            <a:r>
              <a:rPr lang="en-US" spc="-110" dirty="0"/>
              <a:t> </a:t>
            </a:r>
            <a:r>
              <a:rPr lang="en-US" spc="75" dirty="0"/>
              <a:t>your</a:t>
            </a:r>
            <a:r>
              <a:rPr lang="en-US" spc="-110" dirty="0"/>
              <a:t> </a:t>
            </a:r>
            <a:r>
              <a:rPr lang="en-US" spc="50" dirty="0"/>
              <a:t>interview</a:t>
            </a:r>
            <a:r>
              <a:rPr lang="en-US" spc="-110" dirty="0"/>
              <a:t> </a:t>
            </a:r>
            <a:r>
              <a:rPr lang="en-US" spc="70" dirty="0"/>
              <a:t>you</a:t>
            </a:r>
            <a:r>
              <a:rPr lang="en-US" spc="-110" dirty="0"/>
              <a:t> </a:t>
            </a:r>
            <a:r>
              <a:rPr lang="en-US" spc="40" dirty="0"/>
              <a:t>will</a:t>
            </a:r>
            <a:r>
              <a:rPr lang="en-US" spc="-110" dirty="0"/>
              <a:t> </a:t>
            </a:r>
            <a:r>
              <a:rPr lang="en-US" spc="85" dirty="0"/>
              <a:t>be</a:t>
            </a:r>
            <a:r>
              <a:rPr lang="en-US" spc="-110" dirty="0"/>
              <a:t> </a:t>
            </a:r>
            <a:r>
              <a:rPr lang="en-US" spc="50" dirty="0"/>
              <a:t>invited</a:t>
            </a:r>
            <a:r>
              <a:rPr lang="en-US" spc="-110" dirty="0"/>
              <a:t> </a:t>
            </a:r>
            <a:r>
              <a:rPr lang="en-US" spc="70" dirty="0"/>
              <a:t>to</a:t>
            </a:r>
            <a:r>
              <a:rPr lang="en-US" spc="65" dirty="0"/>
              <a:t> </a:t>
            </a:r>
            <a:r>
              <a:rPr lang="en-US" spc="75" dirty="0"/>
              <a:t>complete</a:t>
            </a:r>
            <a:r>
              <a:rPr lang="en-US" spc="-110" dirty="0"/>
              <a:t> </a:t>
            </a:r>
            <a:r>
              <a:rPr lang="en-US" spc="50" dirty="0"/>
              <a:t>a</a:t>
            </a:r>
            <a:r>
              <a:rPr lang="en-US" spc="-110" dirty="0"/>
              <a:t> </a:t>
            </a:r>
            <a:r>
              <a:rPr lang="en-US" spc="45" dirty="0"/>
              <a:t>survey</a:t>
            </a:r>
            <a:r>
              <a:rPr lang="en-US" spc="-110" dirty="0"/>
              <a:t> </a:t>
            </a:r>
            <a:r>
              <a:rPr lang="en-US" spc="-90" dirty="0"/>
              <a:t>-</a:t>
            </a:r>
            <a:r>
              <a:rPr lang="en-US" spc="-110" dirty="0"/>
              <a:t> </a:t>
            </a:r>
            <a:r>
              <a:rPr lang="en-US" spc="60" dirty="0"/>
              <a:t>please</a:t>
            </a:r>
            <a:r>
              <a:rPr lang="en-US" spc="-110" dirty="0"/>
              <a:t> </a:t>
            </a:r>
            <a:r>
              <a:rPr lang="en-US" spc="75" dirty="0"/>
              <a:t>look</a:t>
            </a:r>
            <a:r>
              <a:rPr lang="en-US" spc="-110" dirty="0"/>
              <a:t> </a:t>
            </a:r>
            <a:r>
              <a:rPr lang="en-US" spc="75" dirty="0"/>
              <a:t>for</a:t>
            </a:r>
            <a:r>
              <a:rPr lang="en-US" spc="-110" dirty="0"/>
              <a:t> </a:t>
            </a:r>
            <a:r>
              <a:rPr lang="en-US" spc="60" dirty="0"/>
              <a:t>the</a:t>
            </a:r>
            <a:r>
              <a:rPr lang="en-US" spc="-110" dirty="0"/>
              <a:t> </a:t>
            </a:r>
            <a:r>
              <a:rPr lang="en-US" spc="50" dirty="0"/>
              <a:t>link</a:t>
            </a:r>
            <a:r>
              <a:rPr lang="en-US" spc="-110" dirty="0"/>
              <a:t> </a:t>
            </a:r>
            <a:r>
              <a:rPr lang="en-US" spc="70" dirty="0"/>
              <a:t>to</a:t>
            </a:r>
            <a:r>
              <a:rPr lang="en-US" spc="-110" dirty="0"/>
              <a:t> </a:t>
            </a:r>
            <a:r>
              <a:rPr lang="en-US" spc="60" dirty="0"/>
              <a:t>the</a:t>
            </a:r>
            <a:r>
              <a:rPr lang="en-US" spc="-110" dirty="0"/>
              <a:t> </a:t>
            </a:r>
            <a:r>
              <a:rPr lang="en-US" spc="45" dirty="0"/>
              <a:t>survey</a:t>
            </a:r>
            <a:r>
              <a:rPr lang="en-US" spc="-110" dirty="0"/>
              <a:t> </a:t>
            </a:r>
            <a:r>
              <a:rPr lang="en-US" spc="70" dirty="0"/>
              <a:t>in</a:t>
            </a:r>
            <a:r>
              <a:rPr lang="en-US" spc="60" dirty="0"/>
              <a:t> </a:t>
            </a:r>
            <a:r>
              <a:rPr lang="en-US" spc="75" dirty="0"/>
              <a:t>your</a:t>
            </a:r>
            <a:r>
              <a:rPr lang="en-US" spc="-110" dirty="0"/>
              <a:t> </a:t>
            </a:r>
            <a:r>
              <a:rPr lang="en-US" spc="45" dirty="0"/>
              <a:t>email.</a:t>
            </a:r>
          </a:p>
          <a:p>
            <a:r>
              <a:rPr lang="en-AU" dirty="0"/>
              <a:t>NOTE: You will be told by teachers when your profiling and interview dates will be</a:t>
            </a:r>
          </a:p>
          <a:p>
            <a:endParaRPr lang="en-US" dirty="0"/>
          </a:p>
          <a:p>
            <a:r>
              <a:rPr lang="en-US" dirty="0"/>
              <a:t>Access online profile (life-long) by logging back into the Morrisby website</a:t>
            </a:r>
          </a:p>
          <a:p>
            <a:pPr marL="171450" indent="-171450">
              <a:buFont typeface="Arial" panose="020B0604020202020204" pitchFamily="34" charset="0"/>
              <a:buChar char="•"/>
            </a:pPr>
            <a:r>
              <a:rPr lang="en-US" sz="1200" kern="1200" dirty="0">
                <a:effectLst/>
                <a:ea typeface="+mn-ea"/>
                <a:cs typeface="+mn-cs"/>
              </a:rPr>
              <a:t>Explore results, look at career suggestions, print / share digital report with others</a:t>
            </a:r>
          </a:p>
          <a:p>
            <a:pPr marL="171450" indent="-171450">
              <a:buFont typeface="Arial" panose="020B0604020202020204" pitchFamily="34" charset="0"/>
              <a:buChar char="•"/>
            </a:pPr>
            <a:r>
              <a:rPr lang="en-US" sz="1200" dirty="0"/>
              <a:t>Add profile to your school Career Action Plan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endParaRPr lang="en-AU" b="1" dirty="0"/>
          </a:p>
        </p:txBody>
      </p:sp>
      <p:sp>
        <p:nvSpPr>
          <p:cNvPr id="4" name="Slide Number Placeholder 3">
            <a:extLst>
              <a:ext uri="{FF2B5EF4-FFF2-40B4-BE49-F238E27FC236}">
                <a16:creationId xmlns:a16="http://schemas.microsoft.com/office/drawing/2014/main" id="{3DD7992C-5BD5-459D-01EE-3590CD0E55CA}"/>
              </a:ext>
            </a:extLst>
          </p:cNvPr>
          <p:cNvSpPr>
            <a:spLocks noGrp="1"/>
          </p:cNvSpPr>
          <p:nvPr>
            <p:ph type="sldNum" sz="quarter" idx="5"/>
          </p:nvPr>
        </p:nvSpPr>
        <p:spPr/>
        <p:txBody>
          <a:bodyPr/>
          <a:lstStyle/>
          <a:p>
            <a:fld id="{14031CCB-41BC-4D1F-9E85-5FC85EDE2902}" type="slidenum">
              <a:rPr lang="en-AU" smtClean="0"/>
              <a:t>14</a:t>
            </a:fld>
            <a:endParaRPr lang="en-AU"/>
          </a:p>
        </p:txBody>
      </p:sp>
    </p:spTree>
    <p:extLst>
      <p:ext uri="{BB962C8B-B14F-4D97-AF65-F5344CB8AC3E}">
        <p14:creationId xmlns:p14="http://schemas.microsoft.com/office/powerpoint/2010/main" val="330951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A5D9B-9BCE-CC8B-1732-DBFB00281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CE6B9-2079-2F36-7F42-3F566AFAD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5029C-B0FB-BF2A-3AFF-728644D51F1B}"/>
              </a:ext>
            </a:extLst>
          </p:cNvPr>
          <p:cNvSpPr>
            <a:spLocks noGrp="1"/>
          </p:cNvSpPr>
          <p:nvPr>
            <p:ph type="body" idx="1"/>
          </p:nvPr>
        </p:nvSpPr>
        <p:spPr/>
        <p:txBody>
          <a:bodyPr/>
          <a:lstStyle/>
          <a:p>
            <a:pPr marL="0" indent="0">
              <a:buFont typeface="Arial" panose="020B0604020202020204" pitchFamily="34" charset="0"/>
              <a:buNone/>
            </a:pPr>
            <a:r>
              <a:rPr lang="en-US" sz="1200" b="0" i="1" u="none" kern="1200" dirty="0">
                <a:solidFill>
                  <a:schemeClr val="tx1"/>
                </a:solidFill>
                <a:effectLst/>
                <a:latin typeface="+mn-lt"/>
                <a:ea typeface="+mn-ea"/>
                <a:cs typeface="+mn-cs"/>
              </a:rPr>
              <a:t>(Slide 15) </a:t>
            </a:r>
            <a:r>
              <a:rPr lang="en-US" sz="1200" b="1" i="0" u="sng" kern="1200" dirty="0">
                <a:solidFill>
                  <a:schemeClr val="tx1"/>
                </a:solidFill>
                <a:effectLst/>
                <a:latin typeface="+mn-lt"/>
                <a:ea typeface="+mn-ea"/>
                <a:cs typeface="+mn-cs"/>
              </a:rPr>
              <a:t>The </a:t>
            </a:r>
            <a:r>
              <a:rPr lang="en-US" sz="1200" b="1" u="sng" kern="1200" dirty="0">
                <a:solidFill>
                  <a:schemeClr val="tx1"/>
                </a:solidFill>
                <a:effectLst/>
                <a:latin typeface="+mn-lt"/>
                <a:ea typeface="+mn-ea"/>
                <a:cs typeface="+mn-cs"/>
              </a:rPr>
              <a:t>My Career Insights Journey</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i="0" kern="1200" dirty="0">
              <a:effectLst/>
              <a:ea typeface="+mn-ea"/>
              <a:cs typeface="+mn-cs"/>
            </a:endParaRPr>
          </a:p>
          <a:p>
            <a:r>
              <a:rPr lang="en-US" b="1" i="0" kern="1200" dirty="0">
                <a:effectLst/>
                <a:ea typeface="+mn-ea"/>
                <a:cs typeface="+mn-cs"/>
              </a:rPr>
              <a:t>Enjoy your self-discovery journey!</a:t>
            </a:r>
            <a:endParaRPr lang="en-AU" sz="1200" b="1" i="0" kern="1200" dirty="0">
              <a:effectLst/>
              <a:ea typeface="+mn-ea"/>
              <a:cs typeface="+mn-cs"/>
            </a:endParaRPr>
          </a:p>
          <a:p>
            <a:endParaRPr lang="en-AU" dirty="0"/>
          </a:p>
        </p:txBody>
      </p:sp>
      <p:sp>
        <p:nvSpPr>
          <p:cNvPr id="4" name="Slide Number Placeholder 3">
            <a:extLst>
              <a:ext uri="{FF2B5EF4-FFF2-40B4-BE49-F238E27FC236}">
                <a16:creationId xmlns:a16="http://schemas.microsoft.com/office/drawing/2014/main" id="{CAF47F55-490B-4741-A57E-E28FA1075E75}"/>
              </a:ext>
            </a:extLst>
          </p:cNvPr>
          <p:cNvSpPr>
            <a:spLocks noGrp="1"/>
          </p:cNvSpPr>
          <p:nvPr>
            <p:ph type="sldNum" sz="quarter" idx="5"/>
          </p:nvPr>
        </p:nvSpPr>
        <p:spPr/>
        <p:txBody>
          <a:bodyPr/>
          <a:lstStyle/>
          <a:p>
            <a:fld id="{14031CCB-41BC-4D1F-9E85-5FC85EDE2902}" type="slidenum">
              <a:rPr lang="en-AU" smtClean="0"/>
              <a:t>15</a:t>
            </a:fld>
            <a:endParaRPr lang="en-AU"/>
          </a:p>
        </p:txBody>
      </p:sp>
    </p:spTree>
    <p:extLst>
      <p:ext uri="{BB962C8B-B14F-4D97-AF65-F5344CB8AC3E}">
        <p14:creationId xmlns:p14="http://schemas.microsoft.com/office/powerpoint/2010/main" val="299597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(Slide 16 – HIDDEN / OPTIONAL) </a:t>
            </a:r>
            <a:r>
              <a:rPr lang="en-AU" b="1" u="sng" dirty="0"/>
              <a:t>Student feedback on the Morrisby</a:t>
            </a:r>
            <a:r>
              <a:rPr lang="en-US" b="1" u="sng" dirty="0">
                <a:ea typeface="Calibri" panose="020F0502020204030204" pitchFamily="34" charset="0"/>
                <a:cs typeface="Calibri" panose="020F0502020204030204" pitchFamily="34" charset="0"/>
              </a:rPr>
              <a:t> program</a:t>
            </a:r>
            <a:endParaRPr lang="en-AU" b="1" u="sng" dirty="0"/>
          </a:p>
          <a:p>
            <a:endParaRPr lang="en-AU" b="1" i="1"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Morrisby is a popular careers program in more than 450 Victorian schools and is suited to most students in both mainstream and in specialist settings (for students that are aged 15+).</a:t>
            </a:r>
          </a:p>
          <a:p>
            <a:endParaRPr lang="en-AU" i="1" dirty="0"/>
          </a:p>
        </p:txBody>
      </p:sp>
      <p:sp>
        <p:nvSpPr>
          <p:cNvPr id="4" name="Slide Number Placeholder 3"/>
          <p:cNvSpPr>
            <a:spLocks noGrp="1"/>
          </p:cNvSpPr>
          <p:nvPr>
            <p:ph type="sldNum" sz="quarter" idx="5"/>
          </p:nvPr>
        </p:nvSpPr>
        <p:spPr/>
        <p:txBody>
          <a:bodyPr/>
          <a:lstStyle/>
          <a:p>
            <a:fld id="{14031CCB-41BC-4D1F-9E85-5FC85EDE2902}" type="slidenum">
              <a:rPr lang="en-AU" smtClean="0"/>
              <a:t>16</a:t>
            </a:fld>
            <a:endParaRPr lang="en-AU"/>
          </a:p>
        </p:txBody>
      </p:sp>
    </p:spTree>
    <p:extLst>
      <p:ext uri="{BB962C8B-B14F-4D97-AF65-F5344CB8AC3E}">
        <p14:creationId xmlns:p14="http://schemas.microsoft.com/office/powerpoint/2010/main" val="2346284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(Slide 17 – HIDDEN / OPTIONAL) </a:t>
            </a:r>
            <a:r>
              <a:rPr lang="en-AU" b="1" u="sng" dirty="0"/>
              <a:t>Let’s look at what some other students have to say about Morrisby</a:t>
            </a:r>
          </a:p>
          <a:p>
            <a:endParaRPr lang="en-AU" b="1" dirty="0"/>
          </a:p>
          <a:p>
            <a:r>
              <a:rPr lang="en-AU" dirty="0"/>
              <a:t>Read comments / Allow time for students to read</a:t>
            </a:r>
          </a:p>
        </p:txBody>
      </p:sp>
      <p:sp>
        <p:nvSpPr>
          <p:cNvPr id="4" name="Slide Number Placeholder 3"/>
          <p:cNvSpPr>
            <a:spLocks noGrp="1"/>
          </p:cNvSpPr>
          <p:nvPr>
            <p:ph type="sldNum" sz="quarter" idx="5"/>
          </p:nvPr>
        </p:nvSpPr>
        <p:spPr/>
        <p:txBody>
          <a:bodyPr/>
          <a:lstStyle/>
          <a:p>
            <a:fld id="{14031CCB-41BC-4D1F-9E85-5FC85EDE2902}" type="slidenum">
              <a:rPr lang="en-AU" smtClean="0"/>
              <a:t>17</a:t>
            </a:fld>
            <a:endParaRPr lang="en-AU"/>
          </a:p>
        </p:txBody>
      </p:sp>
    </p:spTree>
    <p:extLst>
      <p:ext uri="{BB962C8B-B14F-4D97-AF65-F5344CB8AC3E}">
        <p14:creationId xmlns:p14="http://schemas.microsoft.com/office/powerpoint/2010/main" val="3784540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(Slide 18 – HIDDEN / OPTIONAL) </a:t>
            </a:r>
          </a:p>
          <a:p>
            <a:endParaRPr lang="en-AU" dirty="0"/>
          </a:p>
          <a:p>
            <a:r>
              <a:rPr lang="en-AU" dirty="0"/>
              <a:t>Additional notes eg.</a:t>
            </a:r>
          </a:p>
          <a:p>
            <a:pPr marL="171450" indent="-171450">
              <a:buFont typeface="Arial" panose="020B0604020202020204" pitchFamily="34" charset="0"/>
              <a:buChar char="•"/>
            </a:pPr>
            <a:r>
              <a:rPr lang="en-AU" i="0" dirty="0"/>
              <a:t>Profiling dates</a:t>
            </a:r>
          </a:p>
          <a:p>
            <a:pPr marL="171450" indent="-171450">
              <a:buFont typeface="Arial" panose="020B0604020202020204" pitchFamily="34" charset="0"/>
              <a:buChar char="•"/>
            </a:pPr>
            <a:r>
              <a:rPr lang="en-AU" i="0" dirty="0"/>
              <a:t>Interview dates</a:t>
            </a:r>
          </a:p>
          <a:p>
            <a:pPr marL="171450" indent="-171450">
              <a:buFont typeface="Arial" panose="020B0604020202020204" pitchFamily="34" charset="0"/>
              <a:buChar char="•"/>
            </a:pPr>
            <a:r>
              <a:rPr lang="en-AU" i="0" dirty="0"/>
              <a:t>Consent forms – where to find them who to return them to</a:t>
            </a:r>
          </a:p>
        </p:txBody>
      </p:sp>
      <p:sp>
        <p:nvSpPr>
          <p:cNvPr id="4" name="Slide Number Placeholder 3"/>
          <p:cNvSpPr>
            <a:spLocks noGrp="1"/>
          </p:cNvSpPr>
          <p:nvPr>
            <p:ph type="sldNum" sz="quarter" idx="5"/>
          </p:nvPr>
        </p:nvSpPr>
        <p:spPr/>
        <p:txBody>
          <a:bodyPr/>
          <a:lstStyle/>
          <a:p>
            <a:fld id="{14031CCB-41BC-4D1F-9E85-5FC85EDE2902}" type="slidenum">
              <a:rPr lang="en-AU" smtClean="0"/>
              <a:t>18</a:t>
            </a:fld>
            <a:endParaRPr lang="en-AU"/>
          </a:p>
        </p:txBody>
      </p:sp>
    </p:spTree>
    <p:extLst>
      <p:ext uri="{BB962C8B-B14F-4D97-AF65-F5344CB8AC3E}">
        <p14:creationId xmlns:p14="http://schemas.microsoft.com/office/powerpoint/2010/main" val="140209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en-US" i="1" dirty="0">
                <a:ea typeface="Calibri" panose="020F0502020204030204" pitchFamily="34" charset="0"/>
                <a:cs typeface="Calibri" panose="020F0502020204030204" pitchFamily="34" charset="0"/>
              </a:rPr>
              <a:t>(Slide 2) </a:t>
            </a:r>
            <a:r>
              <a:rPr lang="en-US" b="1" i="0" u="sng" dirty="0">
                <a:ea typeface="Calibri" panose="020F0502020204030204" pitchFamily="34" charset="0"/>
                <a:cs typeface="Calibri" panose="020F0502020204030204" pitchFamily="34" charset="0"/>
              </a:rPr>
              <a:t>This presentation will help you to understand 4 things:</a:t>
            </a:r>
          </a:p>
          <a:p>
            <a:pPr marR="0" lvl="0" algn="l" defTabSz="914400" rtl="0" eaLnBrk="1" fontAlgn="auto" latinLnBrk="0" hangingPunct="1">
              <a:lnSpc>
                <a:spcPct val="100000"/>
              </a:lnSpc>
              <a:spcBef>
                <a:spcPts val="0"/>
              </a:spcBef>
              <a:spcAft>
                <a:spcPts val="0"/>
              </a:spcAft>
              <a:buClrTx/>
              <a:buSzTx/>
              <a:tabLst/>
              <a:defRPr/>
            </a:pPr>
            <a:endParaRPr lang="en-US" b="1" i="0" u="sng" dirty="0">
              <a:ea typeface="Calibri" panose="020F0502020204030204" pitchFamily="34" charset="0"/>
              <a:cs typeface="Calibri" panose="020F0502020204030204" pitchFamily="34" charset="0"/>
            </a:endParaRPr>
          </a:p>
          <a:p>
            <a:pPr marL="184150" indent="-171450">
              <a:lnSpc>
                <a:spcPct val="100000"/>
              </a:lnSpc>
              <a:spcBef>
                <a:spcPts val="365"/>
              </a:spcBef>
              <a:buFont typeface="Arial" panose="020B0604020202020204" pitchFamily="34" charset="0"/>
              <a:buChar char="•"/>
            </a:pPr>
            <a:r>
              <a:rPr lang="en-US" spc="80" dirty="0">
                <a:ea typeface="Calibri" panose="020F0502020204030204" pitchFamily="34" charset="0"/>
                <a:cs typeface="Calibri" panose="020F0502020204030204" pitchFamily="34" charset="0"/>
              </a:rPr>
              <a:t>What</a:t>
            </a:r>
            <a:r>
              <a:rPr lang="en-US" spc="-130" dirty="0">
                <a:ea typeface="Calibri" panose="020F0502020204030204" pitchFamily="34" charset="0"/>
                <a:cs typeface="Calibri" panose="020F0502020204030204" pitchFamily="34" charset="0"/>
              </a:rPr>
              <a:t> </a:t>
            </a:r>
            <a:r>
              <a:rPr lang="en-US" spc="70" dirty="0">
                <a:ea typeface="Calibri" panose="020F0502020204030204" pitchFamily="34" charset="0"/>
                <a:cs typeface="Calibri" panose="020F0502020204030204" pitchFamily="34" charset="0"/>
              </a:rPr>
              <a:t>is</a:t>
            </a:r>
            <a:r>
              <a:rPr lang="en-US" spc="-130" dirty="0">
                <a:ea typeface="Calibri" panose="020F0502020204030204" pitchFamily="34" charset="0"/>
                <a:cs typeface="Calibri" panose="020F0502020204030204" pitchFamily="34" charset="0"/>
              </a:rPr>
              <a:t> </a:t>
            </a:r>
            <a:r>
              <a:rPr lang="en-US" spc="85" dirty="0">
                <a:ea typeface="Calibri" panose="020F0502020204030204" pitchFamily="34" charset="0"/>
                <a:cs typeface="Calibri" panose="020F0502020204030204" pitchFamily="34" charset="0"/>
              </a:rPr>
              <a:t>the</a:t>
            </a:r>
            <a:r>
              <a:rPr lang="en-US" spc="-130" dirty="0">
                <a:ea typeface="Calibri" panose="020F0502020204030204" pitchFamily="34" charset="0"/>
                <a:cs typeface="Calibri" panose="020F0502020204030204" pitchFamily="34" charset="0"/>
              </a:rPr>
              <a:t> </a:t>
            </a:r>
            <a:r>
              <a:rPr lang="en-US" spc="130" dirty="0">
                <a:ea typeface="Calibri" panose="020F0502020204030204" pitchFamily="34" charset="0"/>
                <a:cs typeface="Calibri" panose="020F0502020204030204" pitchFamily="34" charset="0"/>
              </a:rPr>
              <a:t>Morrisby</a:t>
            </a:r>
            <a:r>
              <a:rPr lang="en-US" spc="-130" dirty="0">
                <a:ea typeface="Calibri" panose="020F0502020204030204" pitchFamily="34" charset="0"/>
                <a:cs typeface="Calibri" panose="020F0502020204030204" pitchFamily="34" charset="0"/>
              </a:rPr>
              <a:t> </a:t>
            </a:r>
            <a:r>
              <a:rPr lang="en-US" spc="85" dirty="0">
                <a:ea typeface="Calibri" panose="020F0502020204030204" pitchFamily="34" charset="0"/>
                <a:cs typeface="Calibri" panose="020F0502020204030204" pitchFamily="34" charset="0"/>
              </a:rPr>
              <a:t>Profile</a:t>
            </a:r>
            <a:endParaRPr lang="en-US" dirty="0">
              <a:ea typeface="Calibri" panose="020F0502020204030204" pitchFamily="34" charset="0"/>
              <a:cs typeface="Calibri" panose="020F0502020204030204" pitchFamily="34" charset="0"/>
            </a:endParaRPr>
          </a:p>
          <a:p>
            <a:pPr marL="184150" marR="45085" indent="-171450">
              <a:lnSpc>
                <a:spcPct val="108500"/>
              </a:lnSpc>
              <a:buFont typeface="Arial" panose="020B0604020202020204" pitchFamily="34" charset="0"/>
              <a:buChar char="•"/>
            </a:pPr>
            <a:r>
              <a:rPr lang="en-US" dirty="0">
                <a:ea typeface="Calibri" panose="020F0502020204030204" pitchFamily="34" charset="0"/>
                <a:cs typeface="Calibri" panose="020F0502020204030204" pitchFamily="34" charset="0"/>
              </a:rPr>
              <a:t>The</a:t>
            </a:r>
            <a:r>
              <a:rPr lang="en-US" spc="-110" dirty="0">
                <a:ea typeface="Calibri" panose="020F0502020204030204" pitchFamily="34" charset="0"/>
                <a:cs typeface="Calibri" panose="020F0502020204030204" pitchFamily="34" charset="0"/>
              </a:rPr>
              <a:t> </a:t>
            </a:r>
            <a:r>
              <a:rPr lang="en-US" spc="85" dirty="0">
                <a:ea typeface="Calibri" panose="020F0502020204030204" pitchFamily="34" charset="0"/>
                <a:cs typeface="Calibri" panose="020F0502020204030204" pitchFamily="34" charset="0"/>
              </a:rPr>
              <a:t>benefits</a:t>
            </a:r>
            <a:r>
              <a:rPr lang="en-US" spc="-110" dirty="0">
                <a:ea typeface="Calibri" panose="020F0502020204030204" pitchFamily="34" charset="0"/>
                <a:cs typeface="Calibri" panose="020F0502020204030204" pitchFamily="34" charset="0"/>
              </a:rPr>
              <a:t> </a:t>
            </a:r>
            <a:r>
              <a:rPr lang="en-US" spc="105" dirty="0">
                <a:ea typeface="Calibri" panose="020F0502020204030204" pitchFamily="34" charset="0"/>
                <a:cs typeface="Calibri" panose="020F0502020204030204" pitchFamily="34" charset="0"/>
              </a:rPr>
              <a:t>of</a:t>
            </a:r>
            <a:r>
              <a:rPr lang="en-US" spc="-110" dirty="0">
                <a:ea typeface="Calibri" panose="020F0502020204030204" pitchFamily="34" charset="0"/>
                <a:cs typeface="Calibri" panose="020F0502020204030204" pitchFamily="34" charset="0"/>
              </a:rPr>
              <a:t> </a:t>
            </a:r>
            <a:r>
              <a:rPr lang="en-US" spc="95" dirty="0">
                <a:ea typeface="Calibri" panose="020F0502020204030204" pitchFamily="34" charset="0"/>
                <a:cs typeface="Calibri" panose="020F0502020204030204" pitchFamily="34" charset="0"/>
              </a:rPr>
              <a:t>completing</a:t>
            </a:r>
            <a:r>
              <a:rPr lang="en-US" spc="-110" dirty="0">
                <a:ea typeface="Calibri" panose="020F0502020204030204" pitchFamily="34" charset="0"/>
                <a:cs typeface="Calibri" panose="020F0502020204030204" pitchFamily="34" charset="0"/>
              </a:rPr>
              <a:t> </a:t>
            </a:r>
            <a:r>
              <a:rPr lang="en-US" spc="80" dirty="0">
                <a:ea typeface="Calibri" panose="020F0502020204030204" pitchFamily="34" charset="0"/>
                <a:cs typeface="Calibri" panose="020F0502020204030204" pitchFamily="34" charset="0"/>
              </a:rPr>
              <a:t>a</a:t>
            </a:r>
            <a:r>
              <a:rPr lang="en-US" spc="-110" dirty="0">
                <a:ea typeface="Calibri" panose="020F0502020204030204" pitchFamily="34" charset="0"/>
                <a:cs typeface="Calibri" panose="020F0502020204030204" pitchFamily="34" charset="0"/>
              </a:rPr>
              <a:t> </a:t>
            </a:r>
            <a:r>
              <a:rPr lang="en-US" spc="130" dirty="0">
                <a:ea typeface="Calibri" panose="020F0502020204030204" pitchFamily="34" charset="0"/>
                <a:cs typeface="Calibri" panose="020F0502020204030204" pitchFamily="34" charset="0"/>
              </a:rPr>
              <a:t>Morrisby</a:t>
            </a:r>
            <a:r>
              <a:rPr lang="en-US" spc="-110" dirty="0">
                <a:ea typeface="Calibri" panose="020F0502020204030204" pitchFamily="34" charset="0"/>
                <a:cs typeface="Calibri" panose="020F0502020204030204" pitchFamily="34" charset="0"/>
              </a:rPr>
              <a:t> </a:t>
            </a:r>
            <a:r>
              <a:rPr lang="en-US" spc="85" dirty="0">
                <a:ea typeface="Calibri" panose="020F0502020204030204" pitchFamily="34" charset="0"/>
                <a:cs typeface="Calibri" panose="020F0502020204030204" pitchFamily="34" charset="0"/>
              </a:rPr>
              <a:t>Profile </a:t>
            </a:r>
          </a:p>
          <a:p>
            <a:pPr marL="184150" marR="45085" indent="-171450">
              <a:lnSpc>
                <a:spcPct val="108500"/>
              </a:lnSpc>
              <a:buFont typeface="Arial" panose="020B0604020202020204" pitchFamily="34" charset="0"/>
              <a:buChar char="•"/>
            </a:pPr>
            <a:r>
              <a:rPr lang="en-US" spc="135" dirty="0">
                <a:ea typeface="Calibri" panose="020F0502020204030204" pitchFamily="34" charset="0"/>
                <a:cs typeface="Calibri" panose="020F0502020204030204" pitchFamily="34" charset="0"/>
              </a:rPr>
              <a:t>How</a:t>
            </a:r>
            <a:r>
              <a:rPr lang="en-US" spc="-130" dirty="0">
                <a:ea typeface="Calibri" panose="020F0502020204030204" pitchFamily="34" charset="0"/>
                <a:cs typeface="Calibri" panose="020F0502020204030204" pitchFamily="34" charset="0"/>
              </a:rPr>
              <a:t> </a:t>
            </a:r>
            <a:r>
              <a:rPr lang="en-US" spc="95" dirty="0">
                <a:ea typeface="Calibri" panose="020F0502020204030204" pitchFamily="34" charset="0"/>
                <a:cs typeface="Calibri" panose="020F0502020204030204" pitchFamily="34" charset="0"/>
              </a:rPr>
              <a:t>to</a:t>
            </a:r>
            <a:r>
              <a:rPr lang="en-US" spc="-130" dirty="0">
                <a:ea typeface="Calibri" panose="020F0502020204030204" pitchFamily="34" charset="0"/>
                <a:cs typeface="Calibri" panose="020F0502020204030204" pitchFamily="34" charset="0"/>
              </a:rPr>
              <a:t> </a:t>
            </a:r>
            <a:r>
              <a:rPr lang="en-US" spc="105" dirty="0">
                <a:ea typeface="Calibri" panose="020F0502020204030204" pitchFamily="34" charset="0"/>
                <a:cs typeface="Calibri" panose="020F0502020204030204" pitchFamily="34" charset="0"/>
              </a:rPr>
              <a:t>complete</a:t>
            </a:r>
            <a:r>
              <a:rPr lang="en-US" spc="-130" dirty="0">
                <a:ea typeface="Calibri" panose="020F0502020204030204" pitchFamily="34" charset="0"/>
                <a:cs typeface="Calibri" panose="020F0502020204030204" pitchFamily="34" charset="0"/>
              </a:rPr>
              <a:t> </a:t>
            </a:r>
            <a:r>
              <a:rPr lang="en-US" spc="85" dirty="0">
                <a:ea typeface="Calibri" panose="020F0502020204030204" pitchFamily="34" charset="0"/>
                <a:cs typeface="Calibri" panose="020F0502020204030204" pitchFamily="34" charset="0"/>
              </a:rPr>
              <a:t>the</a:t>
            </a:r>
            <a:r>
              <a:rPr lang="en-US" spc="-130" dirty="0">
                <a:ea typeface="Calibri" panose="020F0502020204030204" pitchFamily="34" charset="0"/>
                <a:cs typeface="Calibri" panose="020F0502020204030204" pitchFamily="34" charset="0"/>
              </a:rPr>
              <a:t> </a:t>
            </a:r>
            <a:r>
              <a:rPr lang="en-US" spc="130" dirty="0">
                <a:ea typeface="Calibri" panose="020F0502020204030204" pitchFamily="34" charset="0"/>
                <a:cs typeface="Calibri" panose="020F0502020204030204" pitchFamily="34" charset="0"/>
              </a:rPr>
              <a:t>Morrisby</a:t>
            </a:r>
            <a:r>
              <a:rPr lang="en-US" spc="-130" dirty="0">
                <a:ea typeface="Calibri" panose="020F0502020204030204" pitchFamily="34" charset="0"/>
                <a:cs typeface="Calibri" panose="020F0502020204030204" pitchFamily="34" charset="0"/>
              </a:rPr>
              <a:t> </a:t>
            </a:r>
            <a:r>
              <a:rPr lang="en-US" spc="85" dirty="0">
                <a:ea typeface="Calibri" panose="020F0502020204030204" pitchFamily="34" charset="0"/>
                <a:cs typeface="Calibri" panose="020F0502020204030204" pitchFamily="34" charset="0"/>
              </a:rPr>
              <a:t>Profile</a:t>
            </a:r>
            <a:endParaRPr lang="en-US" dirty="0">
              <a:ea typeface="Calibri" panose="020F0502020204030204" pitchFamily="34" charset="0"/>
              <a:cs typeface="Calibri" panose="020F0502020204030204" pitchFamily="34" charset="0"/>
            </a:endParaRPr>
          </a:p>
          <a:p>
            <a:pPr marL="184150" marR="5080" indent="-171450">
              <a:lnSpc>
                <a:spcPct val="108500"/>
              </a:lnSpc>
              <a:buFont typeface="Arial" panose="020B0604020202020204" pitchFamily="34" charset="0"/>
              <a:buChar char="•"/>
            </a:pPr>
            <a:r>
              <a:rPr lang="en-US" spc="80" dirty="0">
                <a:ea typeface="Calibri" panose="020F0502020204030204" pitchFamily="34" charset="0"/>
                <a:cs typeface="Calibri" panose="020F0502020204030204" pitchFamily="34" charset="0"/>
              </a:rPr>
              <a:t>What</a:t>
            </a:r>
            <a:r>
              <a:rPr lang="en-US" spc="-130" dirty="0">
                <a:ea typeface="Calibri" panose="020F0502020204030204" pitchFamily="34" charset="0"/>
                <a:cs typeface="Calibri" panose="020F0502020204030204" pitchFamily="34" charset="0"/>
              </a:rPr>
              <a:t> </a:t>
            </a:r>
            <a:r>
              <a:rPr lang="en-US" spc="114" dirty="0">
                <a:ea typeface="Calibri" panose="020F0502020204030204" pitchFamily="34" charset="0"/>
                <a:cs typeface="Calibri" panose="020F0502020204030204" pitchFamily="34" charset="0"/>
              </a:rPr>
              <a:t>happens</a:t>
            </a:r>
            <a:r>
              <a:rPr lang="en-US" spc="-130" dirty="0">
                <a:ea typeface="Calibri" panose="020F0502020204030204" pitchFamily="34" charset="0"/>
                <a:cs typeface="Calibri" panose="020F0502020204030204" pitchFamily="34" charset="0"/>
              </a:rPr>
              <a:t> </a:t>
            </a:r>
            <a:r>
              <a:rPr lang="en-US" spc="75" dirty="0">
                <a:ea typeface="Calibri" panose="020F0502020204030204" pitchFamily="34" charset="0"/>
                <a:cs typeface="Calibri" panose="020F0502020204030204" pitchFamily="34" charset="0"/>
              </a:rPr>
              <a:t>after</a:t>
            </a:r>
            <a:r>
              <a:rPr lang="en-US" spc="-130" dirty="0">
                <a:ea typeface="Calibri" panose="020F0502020204030204" pitchFamily="34" charset="0"/>
                <a:cs typeface="Calibri" panose="020F0502020204030204" pitchFamily="34" charset="0"/>
              </a:rPr>
              <a:t> </a:t>
            </a:r>
            <a:r>
              <a:rPr lang="en-US" spc="100" dirty="0">
                <a:ea typeface="Calibri" panose="020F0502020204030204" pitchFamily="34" charset="0"/>
                <a:cs typeface="Calibri" panose="020F0502020204030204" pitchFamily="34" charset="0"/>
              </a:rPr>
              <a:t>you</a:t>
            </a:r>
            <a:r>
              <a:rPr lang="en-US" spc="-130" dirty="0">
                <a:ea typeface="Calibri" panose="020F0502020204030204" pitchFamily="34" charset="0"/>
                <a:cs typeface="Calibri" panose="020F0502020204030204" pitchFamily="34" charset="0"/>
              </a:rPr>
              <a:t> </a:t>
            </a:r>
            <a:r>
              <a:rPr lang="en-US" spc="105" dirty="0">
                <a:ea typeface="Calibri" panose="020F0502020204030204" pitchFamily="34" charset="0"/>
                <a:cs typeface="Calibri" panose="020F0502020204030204" pitchFamily="34" charset="0"/>
              </a:rPr>
              <a:t>complete</a:t>
            </a:r>
            <a:r>
              <a:rPr lang="en-US" spc="-125" dirty="0">
                <a:ea typeface="Calibri" panose="020F0502020204030204" pitchFamily="34" charset="0"/>
                <a:cs typeface="Calibri" panose="020F0502020204030204" pitchFamily="34" charset="0"/>
              </a:rPr>
              <a:t> </a:t>
            </a:r>
            <a:r>
              <a:rPr lang="en-US" spc="80" dirty="0">
                <a:ea typeface="Calibri" panose="020F0502020204030204" pitchFamily="34" charset="0"/>
                <a:cs typeface="Calibri" panose="020F0502020204030204" pitchFamily="34" charset="0"/>
              </a:rPr>
              <a:t>a</a:t>
            </a:r>
            <a:r>
              <a:rPr lang="en-US" spc="-130" dirty="0">
                <a:ea typeface="Calibri" panose="020F0502020204030204" pitchFamily="34" charset="0"/>
                <a:cs typeface="Calibri" panose="020F0502020204030204" pitchFamily="34" charset="0"/>
              </a:rPr>
              <a:t> </a:t>
            </a:r>
            <a:r>
              <a:rPr lang="en-US" spc="120" dirty="0">
                <a:ea typeface="Calibri" panose="020F0502020204030204" pitchFamily="34" charset="0"/>
                <a:cs typeface="Calibri" panose="020F0502020204030204" pitchFamily="34" charset="0"/>
              </a:rPr>
              <a:t>Morrisby </a:t>
            </a:r>
            <a:r>
              <a:rPr lang="en-US" spc="85" dirty="0">
                <a:ea typeface="Calibri" panose="020F0502020204030204" pitchFamily="34" charset="0"/>
                <a:cs typeface="Calibri" panose="020F0502020204030204" pitchFamily="34" charset="0"/>
              </a:rPr>
              <a:t>Profile</a:t>
            </a:r>
            <a:endParaRPr lang="en-US" dirty="0">
              <a:ea typeface="Calibri" panose="020F0502020204030204" pitchFamily="34" charset="0"/>
              <a:cs typeface="Calibri" panose="020F0502020204030204" pitchFamily="34" charset="0"/>
            </a:endParaRPr>
          </a:p>
          <a:p>
            <a:pPr marL="184150" indent="-171450">
              <a:lnSpc>
                <a:spcPct val="100000"/>
              </a:lnSpc>
              <a:spcBef>
                <a:spcPts val="270"/>
              </a:spcBef>
              <a:buFont typeface="Arial" panose="020B0604020202020204" pitchFamily="34" charset="0"/>
              <a:buChar char="•"/>
            </a:pPr>
            <a:r>
              <a:rPr lang="en-US" spc="80" dirty="0">
                <a:ea typeface="Calibri" panose="020F0502020204030204" pitchFamily="34" charset="0"/>
                <a:cs typeface="Calibri" panose="020F0502020204030204" pitchFamily="34" charset="0"/>
              </a:rPr>
              <a:t>What</a:t>
            </a:r>
            <a:r>
              <a:rPr lang="en-US" spc="-135" dirty="0">
                <a:ea typeface="Calibri" panose="020F0502020204030204" pitchFamily="34" charset="0"/>
                <a:cs typeface="Calibri" panose="020F0502020204030204" pitchFamily="34" charset="0"/>
              </a:rPr>
              <a:t> </a:t>
            </a:r>
            <a:r>
              <a:rPr lang="en-US" spc="100" dirty="0">
                <a:ea typeface="Calibri" panose="020F0502020204030204" pitchFamily="34" charset="0"/>
                <a:cs typeface="Calibri" panose="020F0502020204030204" pitchFamily="34" charset="0"/>
              </a:rPr>
              <a:t>you</a:t>
            </a:r>
            <a:r>
              <a:rPr lang="en-US" spc="-135" dirty="0">
                <a:ea typeface="Calibri" panose="020F0502020204030204" pitchFamily="34" charset="0"/>
                <a:cs typeface="Calibri" panose="020F0502020204030204" pitchFamily="34" charset="0"/>
              </a:rPr>
              <a:t> </a:t>
            </a:r>
            <a:r>
              <a:rPr lang="en-US" spc="114" dirty="0">
                <a:ea typeface="Calibri" panose="020F0502020204030204" pitchFamily="34" charset="0"/>
                <a:cs typeface="Calibri" panose="020F0502020204030204" pitchFamily="34" charset="0"/>
              </a:rPr>
              <a:t>need</a:t>
            </a:r>
            <a:r>
              <a:rPr lang="en-US" spc="-130" dirty="0">
                <a:ea typeface="Calibri" panose="020F0502020204030204" pitchFamily="34" charset="0"/>
                <a:cs typeface="Calibri" panose="020F0502020204030204" pitchFamily="34" charset="0"/>
              </a:rPr>
              <a:t> </a:t>
            </a:r>
            <a:r>
              <a:rPr lang="en-US" spc="95" dirty="0">
                <a:ea typeface="Calibri" panose="020F0502020204030204" pitchFamily="34" charset="0"/>
                <a:cs typeface="Calibri" panose="020F0502020204030204" pitchFamily="34" charset="0"/>
              </a:rPr>
              <a:t>to</a:t>
            </a:r>
            <a:r>
              <a:rPr lang="en-US" spc="-135" dirty="0">
                <a:ea typeface="Calibri" panose="020F0502020204030204" pitchFamily="34" charset="0"/>
                <a:cs typeface="Calibri" panose="020F0502020204030204" pitchFamily="34" charset="0"/>
              </a:rPr>
              <a:t> </a:t>
            </a:r>
            <a:r>
              <a:rPr lang="en-US" spc="155" dirty="0">
                <a:ea typeface="Calibri" panose="020F0502020204030204" pitchFamily="34" charset="0"/>
                <a:cs typeface="Calibri" panose="020F0502020204030204" pitchFamily="34" charset="0"/>
              </a:rPr>
              <a:t>do</a:t>
            </a:r>
            <a:r>
              <a:rPr lang="en-US" spc="-135" dirty="0">
                <a:ea typeface="Calibri" panose="020F0502020204030204" pitchFamily="34" charset="0"/>
                <a:cs typeface="Calibri" panose="020F0502020204030204" pitchFamily="34" charset="0"/>
              </a:rPr>
              <a:t> </a:t>
            </a:r>
            <a:r>
              <a:rPr lang="en-US" spc="75" dirty="0">
                <a:ea typeface="Calibri" panose="020F0502020204030204" pitchFamily="34" charset="0"/>
                <a:cs typeface="Calibri" panose="020F0502020204030204" pitchFamily="34" charset="0"/>
              </a:rPr>
              <a:t>after</a:t>
            </a:r>
            <a:r>
              <a:rPr lang="en-US" spc="-130" dirty="0">
                <a:ea typeface="Calibri" panose="020F0502020204030204" pitchFamily="34" charset="0"/>
                <a:cs typeface="Calibri" panose="020F0502020204030204" pitchFamily="34" charset="0"/>
              </a:rPr>
              <a:t> </a:t>
            </a:r>
            <a:r>
              <a:rPr lang="en-US" spc="80" dirty="0">
                <a:ea typeface="Calibri" panose="020F0502020204030204" pitchFamily="34" charset="0"/>
                <a:cs typeface="Calibri" panose="020F0502020204030204" pitchFamily="34" charset="0"/>
              </a:rPr>
              <a:t>this</a:t>
            </a:r>
            <a:r>
              <a:rPr lang="en-US" spc="-135" dirty="0">
                <a:ea typeface="Calibri" panose="020F0502020204030204" pitchFamily="34" charset="0"/>
                <a:cs typeface="Calibri" panose="020F0502020204030204" pitchFamily="34" charset="0"/>
              </a:rPr>
              <a:t> </a:t>
            </a:r>
            <a:r>
              <a:rPr lang="en-US" spc="80" dirty="0">
                <a:ea typeface="Calibri" panose="020F0502020204030204" pitchFamily="34" charset="0"/>
                <a:cs typeface="Calibri" panose="020F0502020204030204" pitchFamily="34" charset="0"/>
              </a:rPr>
              <a:t>session</a:t>
            </a:r>
            <a:endParaRPr lang="en-US" b="1" i="0" dirty="0">
              <a:ea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dirty="0"/>
          </a:p>
        </p:txBody>
      </p:sp>
      <p:sp>
        <p:nvSpPr>
          <p:cNvPr id="4" name="Slide Number Placeholder 3"/>
          <p:cNvSpPr>
            <a:spLocks noGrp="1"/>
          </p:cNvSpPr>
          <p:nvPr>
            <p:ph type="sldNum" sz="quarter" idx="5"/>
          </p:nvPr>
        </p:nvSpPr>
        <p:spPr/>
        <p:txBody>
          <a:bodyPr/>
          <a:lstStyle/>
          <a:p>
            <a:fld id="{14031CCB-41BC-4D1F-9E85-5FC85EDE2902}" type="slidenum">
              <a:rPr lang="en-AU" smtClean="0"/>
              <a:t>2</a:t>
            </a:fld>
            <a:endParaRPr lang="en-AU"/>
          </a:p>
        </p:txBody>
      </p:sp>
    </p:spTree>
    <p:extLst>
      <p:ext uri="{BB962C8B-B14F-4D97-AF65-F5344CB8AC3E}">
        <p14:creationId xmlns:p14="http://schemas.microsoft.com/office/powerpoint/2010/main" val="2958730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003B61"/>
              </a:buClr>
              <a:buSzPct val="80000"/>
              <a:buFont typeface="Arial" panose="020B0604020202020204" pitchFamily="34" charset="0"/>
              <a:buNone/>
            </a:pPr>
            <a:r>
              <a:rPr lang="en-US" sz="1200" b="0" i="1" dirty="0">
                <a:latin typeface="+mn-lt"/>
              </a:rPr>
              <a:t>(Slide 3) </a:t>
            </a:r>
            <a:r>
              <a:rPr lang="en-US" sz="1200" b="1" i="0" u="sng" dirty="0">
                <a:latin typeface="+mn-lt"/>
              </a:rPr>
              <a:t>What is Morrisby?</a:t>
            </a:r>
            <a:r>
              <a:rPr lang="en-US" sz="1200" b="1" i="1" u="none" dirty="0"/>
              <a:t> </a:t>
            </a:r>
          </a:p>
          <a:p>
            <a:pPr marL="0" indent="0">
              <a:buClr>
                <a:srgbClr val="003B61"/>
              </a:buClr>
              <a:buSzPct val="80000"/>
              <a:buFont typeface="Arial" panose="020B0604020202020204" pitchFamily="34" charset="0"/>
              <a:buNone/>
            </a:pPr>
            <a:endParaRPr lang="en-US" sz="1200" b="1" i="1" u="none" dirty="0"/>
          </a:p>
          <a:p>
            <a:pPr>
              <a:buClr>
                <a:srgbClr val="003B61"/>
              </a:buClr>
              <a:buSzPct val="80000"/>
            </a:pPr>
            <a:r>
              <a:rPr lang="en-US" dirty="0"/>
              <a:t>The Morrisby profile is an online career exploration tool designed to inspire and give you some guidance on your strengths, interests and abilities, and how to find career and study options that suit you</a:t>
            </a:r>
          </a:p>
          <a:p>
            <a:pPr marL="171450" indent="-171450">
              <a:buClr>
                <a:srgbClr val="003B61"/>
              </a:buClr>
              <a:buSzPct val="80000"/>
              <a:buFont typeface="Arial" panose="020B0604020202020204" pitchFamily="34" charset="0"/>
              <a:buChar char="•"/>
            </a:pPr>
            <a:r>
              <a:rPr lang="en-US" i="0" dirty="0"/>
              <a:t>You will be guided through a series of </a:t>
            </a:r>
            <a:r>
              <a:rPr lang="en-US" b="0" i="0" dirty="0"/>
              <a:t>short quizzes </a:t>
            </a:r>
            <a:r>
              <a:rPr lang="en-US" i="0" dirty="0"/>
              <a:t>and </a:t>
            </a:r>
            <a:r>
              <a:rPr lang="en-US" b="0" i="0" dirty="0"/>
              <a:t>questionnaires that can highlight </a:t>
            </a:r>
            <a:r>
              <a:rPr lang="en-US" i="0" dirty="0">
                <a:latin typeface="+mn-lt"/>
              </a:rPr>
              <a:t>your talents, motivations, personality, and work preferences</a:t>
            </a:r>
          </a:p>
          <a:p>
            <a:pPr marL="12700" marR="404495"/>
            <a:r>
              <a:rPr lang="en-AU" spc="-90" dirty="0">
                <a:cs typeface="Tahoma"/>
              </a:rPr>
              <a:t>You will;</a:t>
            </a:r>
          </a:p>
          <a:p>
            <a:pPr marL="184150" marR="404495" indent="-171450">
              <a:buFont typeface="Arial" panose="020B0604020202020204" pitchFamily="34" charset="0"/>
              <a:buChar char="•"/>
            </a:pPr>
            <a:r>
              <a:rPr lang="en-AU" spc="-90" dirty="0">
                <a:cs typeface="Tahoma"/>
              </a:rPr>
              <a:t>L</a:t>
            </a:r>
            <a:r>
              <a:rPr lang="en-AU" spc="75" dirty="0">
                <a:cs typeface="Tahoma"/>
              </a:rPr>
              <a:t>EARN</a:t>
            </a:r>
            <a:r>
              <a:rPr lang="en-AU" spc="-70" dirty="0">
                <a:cs typeface="Tahoma"/>
              </a:rPr>
              <a:t> </a:t>
            </a:r>
            <a:r>
              <a:rPr lang="en-AU" spc="114" dirty="0">
                <a:cs typeface="Tahoma"/>
              </a:rPr>
              <a:t>more</a:t>
            </a:r>
            <a:r>
              <a:rPr lang="en-AU" spc="-75" dirty="0">
                <a:cs typeface="Tahoma"/>
              </a:rPr>
              <a:t> </a:t>
            </a:r>
            <a:r>
              <a:rPr lang="en-AU" spc="85" dirty="0">
                <a:cs typeface="Tahoma"/>
              </a:rPr>
              <a:t>about</a:t>
            </a:r>
            <a:r>
              <a:rPr lang="en-AU" spc="-70" dirty="0">
                <a:cs typeface="Tahoma"/>
              </a:rPr>
              <a:t> </a:t>
            </a:r>
            <a:r>
              <a:rPr lang="en-AU" spc="55" dirty="0">
                <a:cs typeface="Tahoma"/>
              </a:rPr>
              <a:t>yourself </a:t>
            </a:r>
          </a:p>
          <a:p>
            <a:pPr marL="184150" marR="404495" indent="-171450">
              <a:buFont typeface="Arial" panose="020B0604020202020204" pitchFamily="34" charset="0"/>
              <a:buChar char="•"/>
            </a:pPr>
            <a:r>
              <a:rPr lang="en-US" spc="70" dirty="0">
                <a:ea typeface="Tahoma" panose="020B0604030504040204" pitchFamily="34" charset="0"/>
                <a:cs typeface="Tahoma" panose="020B0604030504040204" pitchFamily="34" charset="0"/>
              </a:rPr>
              <a:t>FIND OUT about your strengths, inte</a:t>
            </a:r>
            <a:r>
              <a:rPr lang="en-US" spc="55" dirty="0">
                <a:ea typeface="Tahoma" panose="020B0604030504040204" pitchFamily="34" charset="0"/>
                <a:cs typeface="Tahoma" panose="020B0604030504040204" pitchFamily="34" charset="0"/>
              </a:rPr>
              <a:t>rests,</a:t>
            </a:r>
            <a:r>
              <a:rPr lang="en-US" spc="5" dirty="0">
                <a:ea typeface="Tahoma" panose="020B0604030504040204" pitchFamily="34" charset="0"/>
                <a:cs typeface="Tahoma" panose="020B0604030504040204" pitchFamily="34" charset="0"/>
              </a:rPr>
              <a:t> </a:t>
            </a:r>
            <a:r>
              <a:rPr lang="en-US" spc="95" dirty="0">
                <a:ea typeface="Tahoma" panose="020B0604030504040204" pitchFamily="34" charset="0"/>
                <a:cs typeface="Tahoma" panose="020B0604030504040204" pitchFamily="34" charset="0"/>
              </a:rPr>
              <a:t>and</a:t>
            </a:r>
            <a:r>
              <a:rPr lang="en-US" spc="5" dirty="0">
                <a:ea typeface="Tahoma" panose="020B0604030504040204" pitchFamily="34" charset="0"/>
                <a:cs typeface="Tahoma" panose="020B0604030504040204" pitchFamily="34" charset="0"/>
              </a:rPr>
              <a:t> </a:t>
            </a:r>
            <a:r>
              <a:rPr lang="en-US" spc="-10" dirty="0">
                <a:ea typeface="Tahoma" panose="020B0604030504040204" pitchFamily="34" charset="0"/>
                <a:cs typeface="Tahoma" panose="020B0604030504040204" pitchFamily="34" charset="0"/>
              </a:rPr>
              <a:t>abilities </a:t>
            </a:r>
          </a:p>
          <a:p>
            <a:pPr marL="184150" marR="404495" indent="-171450">
              <a:buFont typeface="Arial" panose="020B0604020202020204" pitchFamily="34" charset="0"/>
              <a:buChar char="•"/>
            </a:pPr>
            <a:r>
              <a:rPr lang="en-US" spc="70" dirty="0">
                <a:ea typeface="Tahoma" panose="020B0604030504040204" pitchFamily="34" charset="0"/>
                <a:cs typeface="Tahoma" panose="020B0604030504040204" pitchFamily="34" charset="0"/>
              </a:rPr>
              <a:t>HIGHLIGHT</a:t>
            </a:r>
            <a:r>
              <a:rPr lang="en-US" spc="-95" dirty="0">
                <a:ea typeface="Tahoma" panose="020B0604030504040204" pitchFamily="34" charset="0"/>
                <a:cs typeface="Tahoma" panose="020B0604030504040204" pitchFamily="34" charset="0"/>
              </a:rPr>
              <a:t> </a:t>
            </a:r>
            <a:r>
              <a:rPr lang="en-US" spc="60" dirty="0">
                <a:ea typeface="Tahoma" panose="020B0604030504040204" pitchFamily="34" charset="0"/>
                <a:cs typeface="Tahoma" panose="020B0604030504040204" pitchFamily="34" charset="0"/>
              </a:rPr>
              <a:t>your </a:t>
            </a:r>
            <a:r>
              <a:rPr lang="en-US" dirty="0">
                <a:ea typeface="Tahoma" panose="020B0604030504040204" pitchFamily="34" charset="0"/>
                <a:cs typeface="Tahoma" panose="020B0604030504040204" pitchFamily="34" charset="0"/>
              </a:rPr>
              <a:t>talents,</a:t>
            </a:r>
            <a:r>
              <a:rPr lang="en-US" spc="-35" dirty="0">
                <a:ea typeface="Tahoma" panose="020B0604030504040204" pitchFamily="34" charset="0"/>
                <a:cs typeface="Tahoma" panose="020B0604030504040204" pitchFamily="34" charset="0"/>
              </a:rPr>
              <a:t> </a:t>
            </a:r>
            <a:r>
              <a:rPr lang="en-US" spc="65" dirty="0">
                <a:ea typeface="Tahoma" panose="020B0604030504040204" pitchFamily="34" charset="0"/>
                <a:cs typeface="Tahoma" panose="020B0604030504040204" pitchFamily="34" charset="0"/>
              </a:rPr>
              <a:t>motivations</a:t>
            </a:r>
            <a:r>
              <a:rPr lang="en-US" spc="-30" dirty="0">
                <a:ea typeface="Tahoma" panose="020B0604030504040204" pitchFamily="34" charset="0"/>
                <a:cs typeface="Tahoma" panose="020B0604030504040204" pitchFamily="34" charset="0"/>
              </a:rPr>
              <a:t> </a:t>
            </a:r>
            <a:r>
              <a:rPr lang="en-US" spc="95" dirty="0">
                <a:ea typeface="Tahoma" panose="020B0604030504040204" pitchFamily="34" charset="0"/>
                <a:cs typeface="Tahoma" panose="020B0604030504040204" pitchFamily="34" charset="0"/>
              </a:rPr>
              <a:t>and</a:t>
            </a:r>
            <a:r>
              <a:rPr lang="en-US" spc="-30" dirty="0">
                <a:ea typeface="Tahoma" panose="020B0604030504040204" pitchFamily="34" charset="0"/>
                <a:cs typeface="Tahoma" panose="020B0604030504040204" pitchFamily="34" charset="0"/>
              </a:rPr>
              <a:t> </a:t>
            </a:r>
            <a:r>
              <a:rPr lang="en-US" spc="75" dirty="0">
                <a:ea typeface="Tahoma" panose="020B0604030504040204" pitchFamily="34" charset="0"/>
                <a:cs typeface="Tahoma" panose="020B0604030504040204" pitchFamily="34" charset="0"/>
              </a:rPr>
              <a:t>work</a:t>
            </a:r>
            <a:r>
              <a:rPr lang="en-US" spc="-30" dirty="0">
                <a:ea typeface="Tahoma" panose="020B0604030504040204" pitchFamily="34" charset="0"/>
                <a:cs typeface="Tahoma" panose="020B0604030504040204" pitchFamily="34" charset="0"/>
              </a:rPr>
              <a:t> </a:t>
            </a:r>
            <a:r>
              <a:rPr lang="en-US" spc="60" dirty="0">
                <a:ea typeface="Tahoma" panose="020B0604030504040204" pitchFamily="34" charset="0"/>
                <a:cs typeface="Tahoma" panose="020B0604030504040204" pitchFamily="34" charset="0"/>
              </a:rPr>
              <a:t>preferences</a:t>
            </a:r>
            <a:endParaRPr lang="en-US" dirty="0"/>
          </a:p>
          <a:p>
            <a:pPr marL="171450" indent="-171450">
              <a:buClr>
                <a:srgbClr val="003B61"/>
              </a:buClr>
              <a:buSzPct val="80000"/>
              <a:buFont typeface="Arial" panose="020B0604020202020204" pitchFamily="34" charset="0"/>
              <a:buChar char="•"/>
            </a:pPr>
            <a:endParaRPr lang="en-US" i="0" dirty="0">
              <a:latin typeface="+mn-lt"/>
            </a:endParaRPr>
          </a:p>
          <a:p>
            <a:pPr>
              <a:buClr>
                <a:srgbClr val="003B61"/>
              </a:buClr>
              <a:buSzPct val="80000"/>
            </a:pPr>
            <a:r>
              <a:rPr lang="en-US" dirty="0"/>
              <a:t>The profiling tool is interactive and can assist you to research further education, training, careers, and other employment options </a:t>
            </a:r>
            <a:r>
              <a:rPr lang="en-US" spc="50" dirty="0">
                <a:cs typeface="Tahoma"/>
              </a:rPr>
              <a:t>that</a:t>
            </a:r>
            <a:r>
              <a:rPr lang="en-US" spc="-35" dirty="0">
                <a:cs typeface="Tahoma"/>
              </a:rPr>
              <a:t> </a:t>
            </a:r>
            <a:r>
              <a:rPr lang="en-US" spc="75" dirty="0">
                <a:cs typeface="Tahoma"/>
              </a:rPr>
              <a:t>match</a:t>
            </a:r>
            <a:r>
              <a:rPr lang="en-US" spc="-35" dirty="0">
                <a:cs typeface="Tahoma"/>
              </a:rPr>
              <a:t> </a:t>
            </a:r>
            <a:r>
              <a:rPr lang="en-US" spc="80" dirty="0">
                <a:cs typeface="Tahoma"/>
              </a:rPr>
              <a:t>your</a:t>
            </a:r>
            <a:r>
              <a:rPr lang="en-US" spc="-40" dirty="0">
                <a:cs typeface="Tahoma"/>
              </a:rPr>
              <a:t> </a:t>
            </a:r>
            <a:r>
              <a:rPr lang="en-US" dirty="0">
                <a:cs typeface="Tahoma"/>
              </a:rPr>
              <a:t>strengths,</a:t>
            </a:r>
            <a:r>
              <a:rPr lang="en-US" spc="-35" dirty="0">
                <a:cs typeface="Tahoma"/>
              </a:rPr>
              <a:t> </a:t>
            </a:r>
            <a:r>
              <a:rPr lang="en-US" spc="55" dirty="0">
                <a:cs typeface="Tahoma"/>
              </a:rPr>
              <a:t>interests</a:t>
            </a:r>
            <a:r>
              <a:rPr lang="en-US" spc="-35" dirty="0">
                <a:cs typeface="Tahoma"/>
              </a:rPr>
              <a:t> </a:t>
            </a:r>
            <a:r>
              <a:rPr lang="en-US" spc="95" dirty="0">
                <a:cs typeface="Tahoma"/>
              </a:rPr>
              <a:t>and</a:t>
            </a:r>
            <a:r>
              <a:rPr lang="en-US" spc="-35" dirty="0">
                <a:cs typeface="Tahoma"/>
              </a:rPr>
              <a:t> </a:t>
            </a:r>
            <a:r>
              <a:rPr lang="en-US" spc="-10" dirty="0">
                <a:cs typeface="Tahoma"/>
              </a:rPr>
              <a:t>abilities</a:t>
            </a:r>
            <a:endParaRPr lang="en-US" i="0" dirty="0"/>
          </a:p>
          <a:p>
            <a:pPr marL="171450" indent="-171450">
              <a:spcBef>
                <a:spcPts val="600"/>
              </a:spcBef>
              <a:buClr>
                <a:srgbClr val="003B61"/>
              </a:buClr>
              <a:buSzPct val="80000"/>
              <a:buFont typeface="Arial" panose="020B0604020202020204" pitchFamily="34" charset="0"/>
              <a:buChar char="•"/>
            </a:pPr>
            <a:endParaRPr lang="en-US" i="0" dirty="0"/>
          </a:p>
          <a:p>
            <a:endParaRPr lang="en-AU" dirty="0"/>
          </a:p>
        </p:txBody>
      </p:sp>
      <p:sp>
        <p:nvSpPr>
          <p:cNvPr id="4" name="Slide Number Placeholder 3"/>
          <p:cNvSpPr>
            <a:spLocks noGrp="1"/>
          </p:cNvSpPr>
          <p:nvPr>
            <p:ph type="sldNum" sz="quarter" idx="5"/>
          </p:nvPr>
        </p:nvSpPr>
        <p:spPr/>
        <p:txBody>
          <a:bodyPr/>
          <a:lstStyle/>
          <a:p>
            <a:fld id="{14031CCB-41BC-4D1F-9E85-5FC85EDE2902}" type="slidenum">
              <a:rPr lang="en-AU" smtClean="0"/>
              <a:t>3</a:t>
            </a:fld>
            <a:endParaRPr lang="en-AU"/>
          </a:p>
        </p:txBody>
      </p:sp>
    </p:spTree>
    <p:extLst>
      <p:ext uri="{BB962C8B-B14F-4D97-AF65-F5344CB8AC3E}">
        <p14:creationId xmlns:p14="http://schemas.microsoft.com/office/powerpoint/2010/main" val="116594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t>(Slide 4) </a:t>
            </a:r>
            <a:r>
              <a:rPr lang="en-US" sz="1200" b="1" u="sng" dirty="0"/>
              <a:t>Why do a Morrisby Profile? –  What are the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p>
          <a:p>
            <a:pPr marL="0" indent="0">
              <a:buFont typeface="Arial" panose="020B0604020202020204" pitchFamily="34" charset="0"/>
              <a:buNone/>
              <a:defRPr/>
            </a:pPr>
            <a:r>
              <a:rPr lang="en-US" sz="1200" i="0" dirty="0"/>
              <a:t>Deciding what you want to do after leaving school is not always easy</a:t>
            </a:r>
          </a:p>
          <a:p>
            <a:pPr marL="171450" indent="-171450">
              <a:buFont typeface="Arial" panose="020B0604020202020204" pitchFamily="34" charset="0"/>
              <a:buChar char="•"/>
              <a:defRPr/>
            </a:pPr>
            <a:r>
              <a:rPr lang="en-US" sz="1200" i="0" dirty="0"/>
              <a:t>Firstly, you need to understand the options available to you, and then work out what you are best suited to and how to achieve your goals</a:t>
            </a:r>
          </a:p>
          <a:p>
            <a:pPr marL="171450" indent="-171450">
              <a:buFont typeface="Arial" panose="020B0604020202020204" pitchFamily="34" charset="0"/>
              <a:buChar char="•"/>
              <a:defRPr/>
            </a:pPr>
            <a:r>
              <a:rPr lang="en-US" sz="1200" i="0" dirty="0"/>
              <a:t>This requires some thought and planning which families, teachers, and people who know you well can help with</a:t>
            </a:r>
          </a:p>
          <a:p>
            <a:pPr marL="171450" indent="-171450">
              <a:buFont typeface="Arial" panose="020B0604020202020204" pitchFamily="34" charset="0"/>
              <a:buChar char="•"/>
              <a:defRPr/>
            </a:pPr>
            <a:r>
              <a:rPr lang="en-US" dirty="0"/>
              <a:t>A Morrisby profile will help you to gain insights into </a:t>
            </a:r>
            <a:r>
              <a:rPr lang="en-US" u="sng" dirty="0"/>
              <a:t>your</a:t>
            </a:r>
            <a:r>
              <a:rPr lang="en-US" dirty="0"/>
              <a:t> skills &amp; talents, personality and interests</a:t>
            </a:r>
          </a:p>
          <a:p>
            <a:pPr marL="171450" indent="-171450">
              <a:buFont typeface="Arial" panose="020B0604020202020204" pitchFamily="34" charset="0"/>
              <a:buChar char="•"/>
              <a:defRPr/>
            </a:pPr>
            <a:r>
              <a:rPr lang="en-US" dirty="0"/>
              <a:t>You may also discover information about your best learning style, preferred style of workplace and work habits</a:t>
            </a:r>
          </a:p>
          <a:p>
            <a:pPr marL="171450" indent="-171450">
              <a:buFont typeface="Arial" panose="020B0604020202020204" pitchFamily="34" charset="0"/>
              <a:buChar char="•"/>
              <a:defRPr/>
            </a:pPr>
            <a:r>
              <a:rPr lang="en-US" dirty="0"/>
              <a:t>You will be able to discover and explore career suggestions and find resources to plan future study &amp; pathway options</a:t>
            </a:r>
          </a:p>
          <a:p>
            <a:pPr lvl="0">
              <a:defRPr/>
            </a:pPr>
            <a:r>
              <a:rPr lang="en-US" spc="70" dirty="0">
                <a:cs typeface="Tahoma"/>
              </a:rPr>
              <a:t>There</a:t>
            </a:r>
            <a:r>
              <a:rPr lang="en-US" spc="-110" dirty="0">
                <a:cs typeface="Tahoma"/>
              </a:rPr>
              <a:t> </a:t>
            </a:r>
            <a:r>
              <a:rPr lang="en-US" spc="95" dirty="0">
                <a:cs typeface="Tahoma"/>
              </a:rPr>
              <a:t>are</a:t>
            </a:r>
            <a:r>
              <a:rPr lang="en-US" spc="-105" dirty="0">
                <a:cs typeface="Tahoma"/>
              </a:rPr>
              <a:t> </a:t>
            </a:r>
            <a:r>
              <a:rPr lang="en-US" spc="114" dirty="0">
                <a:cs typeface="Tahoma"/>
              </a:rPr>
              <a:t>many</a:t>
            </a:r>
            <a:r>
              <a:rPr lang="en-US" spc="-105" dirty="0">
                <a:cs typeface="Tahoma"/>
              </a:rPr>
              <a:t> </a:t>
            </a:r>
            <a:r>
              <a:rPr lang="en-US" spc="85" dirty="0">
                <a:cs typeface="Tahoma"/>
              </a:rPr>
              <a:t>benefits</a:t>
            </a:r>
            <a:r>
              <a:rPr lang="en-US" spc="-105" dirty="0">
                <a:cs typeface="Tahoma"/>
              </a:rPr>
              <a:t> </a:t>
            </a:r>
            <a:r>
              <a:rPr lang="en-US" spc="95" dirty="0">
                <a:cs typeface="Tahoma"/>
              </a:rPr>
              <a:t>to</a:t>
            </a:r>
            <a:r>
              <a:rPr lang="en-US" spc="-105" dirty="0">
                <a:cs typeface="Tahoma"/>
              </a:rPr>
              <a:t> </a:t>
            </a:r>
            <a:r>
              <a:rPr lang="en-US" spc="95" dirty="0">
                <a:cs typeface="Tahoma"/>
              </a:rPr>
              <a:t>completing</a:t>
            </a:r>
            <a:r>
              <a:rPr lang="en-US" spc="-105" dirty="0">
                <a:cs typeface="Tahoma"/>
              </a:rPr>
              <a:t> </a:t>
            </a:r>
            <a:r>
              <a:rPr lang="en-US" spc="105" dirty="0">
                <a:cs typeface="Tahoma"/>
              </a:rPr>
              <a:t>your</a:t>
            </a:r>
            <a:r>
              <a:rPr lang="en-US" spc="-105" dirty="0">
                <a:cs typeface="Tahoma"/>
              </a:rPr>
              <a:t> </a:t>
            </a:r>
            <a:r>
              <a:rPr lang="en-US" spc="125" dirty="0">
                <a:cs typeface="Tahoma"/>
              </a:rPr>
              <a:t>Morrisby</a:t>
            </a:r>
            <a:r>
              <a:rPr lang="en-US" spc="-110" dirty="0">
                <a:cs typeface="Tahoma"/>
              </a:rPr>
              <a:t> </a:t>
            </a:r>
            <a:r>
              <a:rPr lang="en-US" spc="45" dirty="0">
                <a:cs typeface="Tahoma"/>
              </a:rPr>
              <a:t>Profile:</a:t>
            </a:r>
          </a:p>
          <a:p>
            <a:pPr marL="184150" marR="404495" indent="-171450">
              <a:buFont typeface="Arial" panose="020B0604020202020204" pitchFamily="34" charset="0"/>
              <a:buChar char="•"/>
            </a:pPr>
            <a:r>
              <a:rPr lang="en-US" spc="-10" dirty="0">
                <a:ea typeface="Tahoma" panose="020B0604030504040204" pitchFamily="34" charset="0"/>
                <a:cs typeface="Tahoma" panose="020B0604030504040204" pitchFamily="34" charset="0"/>
              </a:rPr>
              <a:t>DECIDE </a:t>
            </a:r>
            <a:r>
              <a:rPr lang="en-US" spc="60" dirty="0">
                <a:ea typeface="Tahoma" panose="020B0604030504040204" pitchFamily="34" charset="0"/>
                <a:cs typeface="Tahoma" panose="020B0604030504040204" pitchFamily="34" charset="0"/>
              </a:rPr>
              <a:t>what</a:t>
            </a:r>
            <a:r>
              <a:rPr lang="en-US" spc="-70" dirty="0">
                <a:ea typeface="Tahoma" panose="020B0604030504040204" pitchFamily="34" charset="0"/>
                <a:cs typeface="Tahoma" panose="020B0604030504040204" pitchFamily="34" charset="0"/>
              </a:rPr>
              <a:t> </a:t>
            </a:r>
            <a:r>
              <a:rPr lang="en-US" spc="75" dirty="0">
                <a:ea typeface="Tahoma" panose="020B0604030504040204" pitchFamily="34" charset="0"/>
                <a:cs typeface="Tahoma" panose="020B0604030504040204" pitchFamily="34" charset="0"/>
              </a:rPr>
              <a:t>you</a:t>
            </a:r>
            <a:r>
              <a:rPr lang="en-US" spc="-65" dirty="0">
                <a:ea typeface="Tahoma" panose="020B0604030504040204" pitchFamily="34" charset="0"/>
                <a:cs typeface="Tahoma" panose="020B0604030504040204" pitchFamily="34" charset="0"/>
              </a:rPr>
              <a:t> </a:t>
            </a:r>
            <a:r>
              <a:rPr lang="en-US" spc="60" dirty="0">
                <a:ea typeface="Tahoma" panose="020B0604030504040204" pitchFamily="34" charset="0"/>
                <a:cs typeface="Tahoma" panose="020B0604030504040204" pitchFamily="34" charset="0"/>
              </a:rPr>
              <a:t>want</a:t>
            </a:r>
            <a:r>
              <a:rPr lang="en-US" spc="-65" dirty="0">
                <a:ea typeface="Tahoma" panose="020B0604030504040204" pitchFamily="34" charset="0"/>
                <a:cs typeface="Tahoma" panose="020B0604030504040204" pitchFamily="34" charset="0"/>
              </a:rPr>
              <a:t> </a:t>
            </a:r>
            <a:r>
              <a:rPr lang="en-US" spc="70" dirty="0">
                <a:ea typeface="Tahoma" panose="020B0604030504040204" pitchFamily="34" charset="0"/>
                <a:cs typeface="Tahoma" panose="020B0604030504040204" pitchFamily="34" charset="0"/>
              </a:rPr>
              <a:t>to</a:t>
            </a:r>
            <a:r>
              <a:rPr lang="en-US" spc="-65" dirty="0">
                <a:ea typeface="Tahoma" panose="020B0604030504040204" pitchFamily="34" charset="0"/>
                <a:cs typeface="Tahoma" panose="020B0604030504040204" pitchFamily="34" charset="0"/>
              </a:rPr>
              <a:t> </a:t>
            </a:r>
            <a:r>
              <a:rPr lang="en-US" spc="114" dirty="0">
                <a:ea typeface="Tahoma" panose="020B0604030504040204" pitchFamily="34" charset="0"/>
                <a:cs typeface="Tahoma" panose="020B0604030504040204" pitchFamily="34" charset="0"/>
              </a:rPr>
              <a:t>do</a:t>
            </a:r>
            <a:r>
              <a:rPr lang="en-US" spc="-65" dirty="0">
                <a:ea typeface="Tahoma" panose="020B0604030504040204" pitchFamily="34" charset="0"/>
                <a:cs typeface="Tahoma" panose="020B0604030504040204" pitchFamily="34" charset="0"/>
              </a:rPr>
              <a:t> </a:t>
            </a:r>
            <a:r>
              <a:rPr lang="en-US" spc="55" dirty="0">
                <a:ea typeface="Tahoma" panose="020B0604030504040204" pitchFamily="34" charset="0"/>
                <a:cs typeface="Tahoma" panose="020B0604030504040204" pitchFamily="34" charset="0"/>
              </a:rPr>
              <a:t>after</a:t>
            </a:r>
            <a:r>
              <a:rPr lang="en-US" spc="-65" dirty="0">
                <a:ea typeface="Tahoma" panose="020B0604030504040204" pitchFamily="34" charset="0"/>
                <a:cs typeface="Tahoma" panose="020B0604030504040204" pitchFamily="34" charset="0"/>
              </a:rPr>
              <a:t> </a:t>
            </a:r>
            <a:r>
              <a:rPr lang="en-US" spc="75" dirty="0">
                <a:ea typeface="Tahoma" panose="020B0604030504040204" pitchFamily="34" charset="0"/>
                <a:cs typeface="Tahoma" panose="020B0604030504040204" pitchFamily="34" charset="0"/>
              </a:rPr>
              <a:t>school</a:t>
            </a:r>
            <a:r>
              <a:rPr lang="en-US" spc="-65" dirty="0">
                <a:ea typeface="Tahoma" panose="020B0604030504040204" pitchFamily="34" charset="0"/>
                <a:cs typeface="Tahoma" panose="020B0604030504040204" pitchFamily="34" charset="0"/>
              </a:rPr>
              <a:t> </a:t>
            </a:r>
            <a:endParaRPr lang="en-US" dirty="0">
              <a:ea typeface="Tahoma" panose="020B0604030504040204" pitchFamily="34" charset="0"/>
              <a:cs typeface="Tahoma" panose="020B0604030504040204" pitchFamily="34" charset="0"/>
            </a:endParaRPr>
          </a:p>
          <a:p>
            <a:pPr marL="184150" marR="294640" indent="-171450">
              <a:buFont typeface="Arial" panose="020B0604020202020204" pitchFamily="34" charset="0"/>
              <a:buChar char="•"/>
            </a:pPr>
            <a:r>
              <a:rPr lang="en-US" spc="-95" dirty="0">
                <a:ea typeface="Tahoma" panose="020B0604030504040204" pitchFamily="34" charset="0"/>
                <a:cs typeface="Tahoma" panose="020B0604030504040204" pitchFamily="34" charset="0"/>
              </a:rPr>
              <a:t>RESEARCH</a:t>
            </a:r>
            <a:r>
              <a:rPr lang="en-US" spc="-185" dirty="0">
                <a:ea typeface="Tahoma" panose="020B0604030504040204" pitchFamily="34" charset="0"/>
                <a:cs typeface="Tahoma" panose="020B0604030504040204" pitchFamily="34" charset="0"/>
              </a:rPr>
              <a:t> careers, workplaces, </a:t>
            </a:r>
            <a:r>
              <a:rPr lang="en-US" spc="-10" dirty="0">
                <a:ea typeface="Tahoma" panose="020B0604030504040204" pitchFamily="34" charset="0"/>
                <a:cs typeface="Tahoma" panose="020B0604030504040204" pitchFamily="34" charset="0"/>
              </a:rPr>
              <a:t>further </a:t>
            </a:r>
            <a:r>
              <a:rPr lang="en-US" spc="-140" dirty="0">
                <a:ea typeface="Tahoma" panose="020B0604030504040204" pitchFamily="34" charset="0"/>
                <a:cs typeface="Tahoma" panose="020B0604030504040204" pitchFamily="34" charset="0"/>
              </a:rPr>
              <a:t>education</a:t>
            </a:r>
            <a:r>
              <a:rPr lang="en-US" spc="-175" dirty="0">
                <a:ea typeface="Tahoma" panose="020B0604030504040204" pitchFamily="34" charset="0"/>
                <a:cs typeface="Tahoma" panose="020B0604030504040204" pitchFamily="34" charset="0"/>
              </a:rPr>
              <a:t> </a:t>
            </a:r>
            <a:r>
              <a:rPr lang="en-US" spc="-105" dirty="0">
                <a:ea typeface="Tahoma" panose="020B0604030504040204" pitchFamily="34" charset="0"/>
                <a:cs typeface="Tahoma" panose="020B0604030504040204" pitchFamily="34" charset="0"/>
              </a:rPr>
              <a:t>and</a:t>
            </a:r>
            <a:r>
              <a:rPr lang="en-US" spc="-175" dirty="0">
                <a:ea typeface="Tahoma" panose="020B0604030504040204" pitchFamily="34" charset="0"/>
                <a:cs typeface="Tahoma" panose="020B0604030504040204" pitchFamily="34" charset="0"/>
              </a:rPr>
              <a:t> </a:t>
            </a:r>
            <a:r>
              <a:rPr lang="en-US" spc="-10" dirty="0">
                <a:ea typeface="Tahoma" panose="020B0604030504040204" pitchFamily="34" charset="0"/>
                <a:cs typeface="Tahoma" panose="020B0604030504040204" pitchFamily="34" charset="0"/>
              </a:rPr>
              <a:t>training </a:t>
            </a:r>
          </a:p>
          <a:p>
            <a:pPr marL="184150" marR="294640" indent="-171450">
              <a:buFont typeface="Arial" panose="020B0604020202020204" pitchFamily="34" charset="0"/>
              <a:buChar char="•"/>
            </a:pPr>
            <a:r>
              <a:rPr lang="en-US" spc="-10" dirty="0">
                <a:ea typeface="Tahoma" panose="020B0604030504040204" pitchFamily="34" charset="0"/>
                <a:cs typeface="Tahoma" panose="020B0604030504040204" pitchFamily="34" charset="0"/>
              </a:rPr>
              <a:t>DISCOVER pathways to get where you want to go</a:t>
            </a:r>
          </a:p>
          <a:p>
            <a:pPr lvl="0">
              <a:defRPr/>
            </a:pPr>
            <a:endParaRPr lang="en-US" dirty="0"/>
          </a:p>
          <a:p>
            <a:pPr lvl="0">
              <a:defRPr/>
            </a:pPr>
            <a:r>
              <a:rPr lang="en-US" dirty="0"/>
              <a:t>On completion of your profile, you will have the opportunity to discuss your results with a Morrisby-trained Careers Consultant or school teacher. </a:t>
            </a:r>
          </a:p>
          <a:p>
            <a:pPr lvl="0">
              <a:defRPr/>
            </a:pPr>
            <a:endParaRPr lang="en-US" spc="70" dirty="0">
              <a:cs typeface="Tahom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5"/>
          </p:nvPr>
        </p:nvSpPr>
        <p:spPr/>
        <p:txBody>
          <a:bodyPr/>
          <a:lstStyle/>
          <a:p>
            <a:fld id="{14031CCB-41BC-4D1F-9E85-5FC85EDE2902}" type="slidenum">
              <a:rPr lang="en-AU" smtClean="0"/>
              <a:t>4</a:t>
            </a:fld>
            <a:endParaRPr lang="en-AU"/>
          </a:p>
        </p:txBody>
      </p:sp>
    </p:spTree>
    <p:extLst>
      <p:ext uri="{BB962C8B-B14F-4D97-AF65-F5344CB8AC3E}">
        <p14:creationId xmlns:p14="http://schemas.microsoft.com/office/powerpoint/2010/main" val="326407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(Slide 5) </a:t>
            </a:r>
            <a:r>
              <a:rPr lang="en-AU" b="1" u="sng" dirty="0"/>
              <a:t>How do you complete a Morrisby profile?</a:t>
            </a:r>
          </a:p>
          <a:p>
            <a:endParaRPr lang="en-AU" b="1" u="sng" dirty="0"/>
          </a:p>
          <a:p>
            <a:pPr marL="171450" indent="-171450">
              <a:buFont typeface="Arial" panose="020B0604020202020204" pitchFamily="34" charset="0"/>
              <a:buChar char="•"/>
            </a:pPr>
            <a:r>
              <a:rPr lang="en-US" spc="85" dirty="0">
                <a:cs typeface="Tahoma"/>
              </a:rPr>
              <a:t>When is profiling scheduled for?</a:t>
            </a:r>
          </a:p>
          <a:p>
            <a:pPr marL="171450" indent="-171450">
              <a:buFont typeface="Arial" panose="020B0604020202020204" pitchFamily="34" charset="0"/>
              <a:buChar char="•"/>
            </a:pPr>
            <a:r>
              <a:rPr lang="en-US" spc="-100" dirty="0">
                <a:cs typeface="Tahoma"/>
              </a:rPr>
              <a:t>It </a:t>
            </a:r>
            <a:r>
              <a:rPr lang="en-US" spc="-114" dirty="0">
                <a:cs typeface="Tahoma"/>
              </a:rPr>
              <a:t> </a:t>
            </a:r>
            <a:r>
              <a:rPr lang="en-US" spc="55" dirty="0">
                <a:cs typeface="Tahoma"/>
              </a:rPr>
              <a:t>is</a:t>
            </a:r>
            <a:r>
              <a:rPr lang="en-US" spc="-114" dirty="0">
                <a:cs typeface="Tahoma"/>
              </a:rPr>
              <a:t> </a:t>
            </a:r>
            <a:r>
              <a:rPr lang="en-US" spc="100" dirty="0">
                <a:cs typeface="Tahoma"/>
              </a:rPr>
              <a:t>important</a:t>
            </a:r>
            <a:r>
              <a:rPr lang="en-US" spc="-120" dirty="0">
                <a:cs typeface="Tahoma"/>
              </a:rPr>
              <a:t> </a:t>
            </a:r>
            <a:r>
              <a:rPr lang="en-US" spc="90" dirty="0">
                <a:cs typeface="Tahoma"/>
              </a:rPr>
              <a:t>to</a:t>
            </a:r>
            <a:r>
              <a:rPr lang="en-US" spc="-114" dirty="0">
                <a:cs typeface="Tahoma"/>
              </a:rPr>
              <a:t> </a:t>
            </a:r>
            <a:r>
              <a:rPr lang="en-US" spc="95" dirty="0">
                <a:cs typeface="Tahoma"/>
              </a:rPr>
              <a:t>know</a:t>
            </a:r>
            <a:r>
              <a:rPr lang="en-US" spc="-114" dirty="0">
                <a:cs typeface="Tahoma"/>
              </a:rPr>
              <a:t> </a:t>
            </a:r>
            <a:r>
              <a:rPr lang="en-US" spc="70" dirty="0">
                <a:cs typeface="Tahoma"/>
              </a:rPr>
              <a:t>that</a:t>
            </a:r>
            <a:r>
              <a:rPr lang="en-US" spc="-114" dirty="0">
                <a:cs typeface="Tahoma"/>
              </a:rPr>
              <a:t> </a:t>
            </a:r>
            <a:r>
              <a:rPr lang="en-US" spc="60" dirty="0">
                <a:cs typeface="Tahoma"/>
              </a:rPr>
              <a:t>you </a:t>
            </a:r>
            <a:r>
              <a:rPr lang="en-US" spc="70" dirty="0">
                <a:cs typeface="Tahoma"/>
              </a:rPr>
              <a:t>don’t</a:t>
            </a:r>
            <a:r>
              <a:rPr lang="en-US" spc="-100" dirty="0">
                <a:cs typeface="Tahoma"/>
              </a:rPr>
              <a:t> </a:t>
            </a:r>
            <a:r>
              <a:rPr lang="en-US" spc="100" dirty="0">
                <a:cs typeface="Tahoma"/>
              </a:rPr>
              <a:t>need</a:t>
            </a:r>
            <a:r>
              <a:rPr lang="en-US" spc="-100" dirty="0">
                <a:cs typeface="Tahoma"/>
              </a:rPr>
              <a:t> </a:t>
            </a:r>
            <a:r>
              <a:rPr lang="en-US" spc="90" dirty="0">
                <a:cs typeface="Tahoma"/>
              </a:rPr>
              <a:t>to</a:t>
            </a:r>
            <a:r>
              <a:rPr lang="en-US" spc="-95" dirty="0">
                <a:cs typeface="Tahoma"/>
              </a:rPr>
              <a:t> </a:t>
            </a:r>
            <a:r>
              <a:rPr lang="en-US" dirty="0">
                <a:cs typeface="Tahoma"/>
              </a:rPr>
              <a:t>‘study’</a:t>
            </a:r>
            <a:r>
              <a:rPr lang="en-US" spc="-100" dirty="0">
                <a:cs typeface="Tahoma"/>
              </a:rPr>
              <a:t> </a:t>
            </a:r>
            <a:r>
              <a:rPr lang="en-US" spc="90" dirty="0">
                <a:cs typeface="Tahoma"/>
              </a:rPr>
              <a:t>to</a:t>
            </a:r>
            <a:r>
              <a:rPr lang="en-US" spc="-100" dirty="0">
                <a:cs typeface="Tahoma"/>
              </a:rPr>
              <a:t> </a:t>
            </a:r>
            <a:r>
              <a:rPr lang="en-US" spc="90" dirty="0">
                <a:cs typeface="Tahoma"/>
              </a:rPr>
              <a:t>undertake</a:t>
            </a:r>
            <a:r>
              <a:rPr lang="en-US" spc="-95" dirty="0">
                <a:cs typeface="Tahoma"/>
              </a:rPr>
              <a:t> </a:t>
            </a:r>
            <a:r>
              <a:rPr lang="en-US" spc="75" dirty="0">
                <a:cs typeface="Tahoma"/>
              </a:rPr>
              <a:t>the</a:t>
            </a:r>
            <a:r>
              <a:rPr lang="en-US" spc="-100" dirty="0">
                <a:cs typeface="Tahoma"/>
              </a:rPr>
              <a:t> </a:t>
            </a:r>
            <a:r>
              <a:rPr lang="en-US" spc="90" dirty="0">
                <a:cs typeface="Tahoma"/>
              </a:rPr>
              <a:t>profile</a:t>
            </a:r>
            <a:r>
              <a:rPr lang="en-US" spc="-100" dirty="0">
                <a:cs typeface="Tahoma"/>
              </a:rPr>
              <a:t> </a:t>
            </a:r>
            <a:r>
              <a:rPr lang="en-US" spc="100" dirty="0">
                <a:cs typeface="Tahoma"/>
              </a:rPr>
              <a:t>but</a:t>
            </a:r>
            <a:r>
              <a:rPr lang="en-US" spc="-95" dirty="0">
                <a:cs typeface="Tahoma"/>
              </a:rPr>
              <a:t> </a:t>
            </a:r>
            <a:r>
              <a:rPr lang="en-US" spc="65" dirty="0">
                <a:cs typeface="Tahoma"/>
              </a:rPr>
              <a:t>knowing </a:t>
            </a:r>
            <a:r>
              <a:rPr lang="en-US" spc="75" dirty="0">
                <a:cs typeface="Tahoma"/>
              </a:rPr>
              <a:t>what</a:t>
            </a:r>
            <a:r>
              <a:rPr lang="en-US" spc="-120" dirty="0">
                <a:cs typeface="Tahoma"/>
              </a:rPr>
              <a:t> </a:t>
            </a:r>
            <a:r>
              <a:rPr lang="en-US" spc="90" dirty="0">
                <a:cs typeface="Tahoma"/>
              </a:rPr>
              <a:t>to</a:t>
            </a:r>
            <a:r>
              <a:rPr lang="en-US" spc="-120" dirty="0">
                <a:cs typeface="Tahoma"/>
              </a:rPr>
              <a:t> </a:t>
            </a:r>
            <a:r>
              <a:rPr lang="en-US" spc="65" dirty="0">
                <a:cs typeface="Tahoma"/>
              </a:rPr>
              <a:t>expect</a:t>
            </a:r>
            <a:r>
              <a:rPr lang="en-US" spc="-120" dirty="0">
                <a:cs typeface="Tahoma"/>
              </a:rPr>
              <a:t> </a:t>
            </a:r>
            <a:r>
              <a:rPr lang="en-US" spc="60" dirty="0">
                <a:cs typeface="Tahoma"/>
              </a:rPr>
              <a:t>will</a:t>
            </a:r>
            <a:r>
              <a:rPr lang="en-US" spc="-120" dirty="0">
                <a:cs typeface="Tahoma"/>
              </a:rPr>
              <a:t> </a:t>
            </a:r>
            <a:r>
              <a:rPr lang="en-US" spc="100" dirty="0">
                <a:cs typeface="Tahoma"/>
              </a:rPr>
              <a:t>be</a:t>
            </a:r>
            <a:r>
              <a:rPr lang="en-US" spc="-120" dirty="0">
                <a:cs typeface="Tahoma"/>
              </a:rPr>
              <a:t> </a:t>
            </a:r>
            <a:r>
              <a:rPr lang="en-US" spc="55" dirty="0">
                <a:cs typeface="Tahoma"/>
              </a:rPr>
              <a:t>helpful</a:t>
            </a:r>
          </a:p>
          <a:p>
            <a:pPr marL="171450" indent="-171450">
              <a:buFont typeface="Arial" panose="020B0604020202020204" pitchFamily="34" charset="0"/>
              <a:buChar char="•"/>
            </a:pPr>
            <a:r>
              <a:rPr lang="en-US" spc="55" dirty="0">
                <a:cs typeface="Tahoma"/>
              </a:rPr>
              <a:t>You will need a laptop or computer or iPad </a:t>
            </a:r>
          </a:p>
          <a:p>
            <a:pPr marL="171450" indent="-171450">
              <a:buFont typeface="Arial" panose="020B0604020202020204" pitchFamily="34" charset="0"/>
              <a:buChar char="•"/>
            </a:pPr>
            <a:r>
              <a:rPr lang="en-US" spc="55" dirty="0">
                <a:cs typeface="Tahoma"/>
              </a:rPr>
              <a:t>You may have teachers or learning support staff in the room to help you</a:t>
            </a:r>
          </a:p>
          <a:p>
            <a:pPr marL="171450" indent="-171450">
              <a:buFont typeface="Arial" panose="020B0604020202020204" pitchFamily="34" charset="0"/>
              <a:buChar char="•"/>
            </a:pPr>
            <a:r>
              <a:rPr lang="en-US" spc="55" dirty="0">
                <a:cs typeface="Tahoma"/>
              </a:rPr>
              <a:t>You will login and complete registration on the Morrisby website</a:t>
            </a:r>
            <a:r>
              <a:rPr lang="en-AU" dirty="0"/>
              <a:t> </a:t>
            </a:r>
            <a:r>
              <a:rPr lang="en-AU" dirty="0">
                <a:hlinkClick r:id="rId3"/>
              </a:rPr>
              <a:t>h</a:t>
            </a:r>
            <a:r>
              <a:rPr lang="en-US" dirty="0">
                <a:hlinkClick r:id="rId3"/>
              </a:rPr>
              <a:t>ttps://app.morrisby.com/sign-up</a:t>
            </a:r>
            <a:r>
              <a:rPr lang="en-US" dirty="0"/>
              <a:t>  OR </a:t>
            </a:r>
            <a:r>
              <a:rPr lang="en-US" dirty="0">
                <a:hlinkClick r:id="rId4"/>
              </a:rPr>
              <a:t>https://app.morrisby.com/login</a:t>
            </a:r>
            <a:endParaRPr lang="en-US" dirty="0"/>
          </a:p>
          <a:p>
            <a:pPr marL="171450" indent="-171450">
              <a:buFont typeface="Arial" panose="020B0604020202020204" pitchFamily="34" charset="0"/>
              <a:buChar char="•"/>
            </a:pPr>
            <a:r>
              <a:rPr lang="en-US" spc="55" dirty="0">
                <a:cs typeface="Tahoma"/>
              </a:rPr>
              <a:t>It will take you AT LEAST 20 minutes to complete each questionnaire you choose to do. There may be around 70 questions or more in total</a:t>
            </a:r>
          </a:p>
          <a:p>
            <a:pPr marL="171450" indent="-171450">
              <a:buFont typeface="Arial" panose="020B0604020202020204" pitchFamily="34" charset="0"/>
              <a:buChar char="•"/>
            </a:pPr>
            <a:r>
              <a:rPr lang="en-US" spc="55" dirty="0">
                <a:cs typeface="Tahoma"/>
              </a:rPr>
              <a:t>It is okay to take rest breaks</a:t>
            </a:r>
          </a:p>
          <a:p>
            <a:pPr marL="171450" indent="-171450">
              <a:buFont typeface="Arial" panose="020B0604020202020204" pitchFamily="34" charset="0"/>
              <a:buChar char="•"/>
            </a:pPr>
            <a:endParaRPr lang="en-US" spc="55" dirty="0">
              <a:cs typeface="Tahoma"/>
            </a:endParaRPr>
          </a:p>
          <a:p>
            <a:r>
              <a:rPr lang="en-US" b="1" spc="55" dirty="0">
                <a:cs typeface="Tahoma"/>
              </a:rPr>
              <a:t>-&gt; </a:t>
            </a:r>
            <a:r>
              <a:rPr lang="en-US" spc="55" dirty="0">
                <a:cs typeface="Tahoma"/>
              </a:rPr>
              <a:t>What do the questionnaires look like?</a:t>
            </a:r>
            <a:endParaRPr lang="en-AU" dirty="0"/>
          </a:p>
        </p:txBody>
      </p:sp>
      <p:sp>
        <p:nvSpPr>
          <p:cNvPr id="4" name="Slide Number Placeholder 3"/>
          <p:cNvSpPr>
            <a:spLocks noGrp="1"/>
          </p:cNvSpPr>
          <p:nvPr>
            <p:ph type="sldNum" sz="quarter" idx="5"/>
          </p:nvPr>
        </p:nvSpPr>
        <p:spPr/>
        <p:txBody>
          <a:bodyPr/>
          <a:lstStyle/>
          <a:p>
            <a:fld id="{14031CCB-41BC-4D1F-9E85-5FC85EDE2902}" type="slidenum">
              <a:rPr lang="en-AU" smtClean="0"/>
              <a:t>5</a:t>
            </a:fld>
            <a:endParaRPr lang="en-AU"/>
          </a:p>
        </p:txBody>
      </p:sp>
    </p:spTree>
    <p:extLst>
      <p:ext uri="{BB962C8B-B14F-4D97-AF65-F5344CB8AC3E}">
        <p14:creationId xmlns:p14="http://schemas.microsoft.com/office/powerpoint/2010/main" val="95578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latin typeface="+mn-lt"/>
              </a:rPr>
              <a:t>(Slide 6) </a:t>
            </a:r>
            <a:r>
              <a:rPr lang="en-US" sz="1200" b="1" i="0" u="sng" dirty="0">
                <a:latin typeface="+mn-lt"/>
              </a:rPr>
              <a:t>What does the Interest quiz look like?</a:t>
            </a:r>
            <a:r>
              <a:rPr lang="en-US" sz="1200" b="1" i="1" u="sng" kern="100" dirty="0">
                <a:effectLst/>
                <a:latin typeface="+mn-lt"/>
                <a:ea typeface="Calibri" panose="020F0502020204030204" pitchFamily="34" charset="0"/>
                <a:cs typeface="Times New Roman" panose="02020603050405020304" pitchFamily="18" charset="0"/>
              </a:rPr>
              <a:t> </a:t>
            </a:r>
            <a:r>
              <a:rPr lang="en-US" sz="1200" b="1" i="0" u="sng" kern="100" dirty="0">
                <a:effectLst/>
                <a:latin typeface="+mn-lt"/>
                <a:ea typeface="Calibri" panose="020F0502020204030204" pitchFamily="34" charset="0"/>
                <a:cs typeface="Times New Roman" panose="02020603050405020304" pitchFamily="18" charset="0"/>
              </a:rPr>
              <a:t>– </a:t>
            </a:r>
            <a:r>
              <a:rPr lang="en-US" b="1" u="sng" kern="100" dirty="0">
                <a:ea typeface="Calibri" panose="020F0502020204030204" pitchFamily="34" charset="0"/>
                <a:cs typeface="Times New Roman" panose="02020603050405020304" pitchFamily="18" charset="0"/>
              </a:rPr>
              <a:t>S</a:t>
            </a:r>
            <a:r>
              <a:rPr lang="en-US" sz="1200" b="1" i="0" u="sng" kern="100" dirty="0">
                <a:effectLst/>
                <a:latin typeface="+mn-lt"/>
                <a:ea typeface="Calibri" panose="020F0502020204030204" pitchFamily="34" charset="0"/>
                <a:cs typeface="Times New Roman" panose="02020603050405020304" pitchFamily="18" charset="0"/>
              </a:rPr>
              <a:t>ample questions</a:t>
            </a:r>
            <a:r>
              <a:rPr lang="en-US" sz="1200" b="1" i="0" u="none" kern="100" dirty="0">
                <a:effectLst/>
                <a:latin typeface="+mn-lt"/>
                <a:ea typeface="Calibri" panose="020F0502020204030204" pitchFamily="34" charset="0"/>
                <a:cs typeface="Times New Roman" panose="02020603050405020304" pitchFamily="18" charset="0"/>
              </a:rPr>
              <a:t>   </a:t>
            </a:r>
            <a:r>
              <a:rPr lang="en-US" sz="1200" b="1" i="1" u="none" dirty="0">
                <a:solidFill>
                  <a:srgbClr val="FF3300"/>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dirty="0">
              <a:solidFill>
                <a:srgbClr val="FF3300"/>
              </a:solidFill>
            </a:endParaRPr>
          </a:p>
          <a:p>
            <a:pPr lvl="0">
              <a:defRPr/>
            </a:pPr>
            <a:r>
              <a:rPr lang="en-US" dirty="0"/>
              <a:t>Interests quiz will ask questions to find out about things that you like or feel that you are good at. This could be something new you would like to try or skills and experience gained at school, at home and in the community eg. sports, music, cooking, looking after animals, building things</a:t>
            </a:r>
          </a:p>
          <a:p>
            <a:pPr lvl="0">
              <a:defRPr/>
            </a:pPr>
            <a:endParaRPr lang="en-US" dirty="0"/>
          </a:p>
          <a:p>
            <a:pPr lvl="0">
              <a:defRPr/>
            </a:pPr>
            <a:r>
              <a:rPr lang="en-US" dirty="0"/>
              <a:t>Here are some </a:t>
            </a:r>
            <a:r>
              <a:rPr lang="en-US" b="1" dirty="0"/>
              <a:t>examples</a:t>
            </a:r>
            <a:r>
              <a:rPr lang="en-US" dirty="0"/>
              <a:t> from the Interests quiz</a:t>
            </a:r>
          </a:p>
          <a:p>
            <a:pPr marL="171450" indent="-171450">
              <a:buFont typeface="Arial" panose="020B0604020202020204" pitchFamily="34" charset="0"/>
              <a:buChar char="•"/>
              <a:defRPr/>
            </a:pPr>
            <a:r>
              <a:rPr lang="en-US" dirty="0"/>
              <a:t>After reading the question carefully, you will see 4 possible answers to choose from</a:t>
            </a:r>
          </a:p>
          <a:p>
            <a:pPr marL="171450" lvl="0" indent="-171450">
              <a:buFont typeface="Arial" panose="020B0604020202020204" pitchFamily="34" charset="0"/>
              <a:buChar char="•"/>
              <a:defRPr/>
            </a:pPr>
            <a:r>
              <a:rPr lang="en-US" dirty="0"/>
              <a:t>Select your best answer –  Choose ONE answer only for each question and click on that button</a:t>
            </a:r>
          </a:p>
          <a:p>
            <a:pPr marL="171450" lvl="0" indent="-171450">
              <a:buFont typeface="Arial" panose="020B0604020202020204" pitchFamily="34" charset="0"/>
              <a:buChar char="•"/>
              <a:defRPr/>
            </a:pPr>
            <a:r>
              <a:rPr lang="en-US" dirty="0"/>
              <a:t>If a question seems too hard, ask a teacher to explain it to you, or decide on the closest answer and go on to the next question</a:t>
            </a:r>
          </a:p>
          <a:p>
            <a:pPr marL="171450" lvl="0" indent="-171450">
              <a:buFont typeface="Arial" panose="020B0604020202020204" pitchFamily="34" charset="0"/>
              <a:buChar char="•"/>
              <a:defRPr/>
            </a:pPr>
            <a:r>
              <a:rPr lang="en-US" dirty="0"/>
              <a:t>If you make a mistake or change your mind, you can go back and answer the question again</a:t>
            </a:r>
          </a:p>
        </p:txBody>
      </p:sp>
      <p:sp>
        <p:nvSpPr>
          <p:cNvPr id="4" name="Slide Number Placeholder 3"/>
          <p:cNvSpPr>
            <a:spLocks noGrp="1"/>
          </p:cNvSpPr>
          <p:nvPr>
            <p:ph type="sldNum" sz="quarter" idx="5"/>
          </p:nvPr>
        </p:nvSpPr>
        <p:spPr/>
        <p:txBody>
          <a:bodyPr/>
          <a:lstStyle/>
          <a:p>
            <a:fld id="{14031CCB-41BC-4D1F-9E85-5FC85EDE2902}" type="slidenum">
              <a:rPr lang="en-AU" smtClean="0"/>
              <a:t>6</a:t>
            </a:fld>
            <a:endParaRPr lang="en-AU"/>
          </a:p>
        </p:txBody>
      </p:sp>
    </p:spTree>
    <p:extLst>
      <p:ext uri="{BB962C8B-B14F-4D97-AF65-F5344CB8AC3E}">
        <p14:creationId xmlns:p14="http://schemas.microsoft.com/office/powerpoint/2010/main" val="419227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06AA8-C868-91D3-7C53-1004CC03C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6E6CE-11F1-4A6E-B858-122FA93BE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91FCC-B893-B18C-837E-507B7B21C2DA}"/>
              </a:ext>
            </a:extLst>
          </p:cNvPr>
          <p:cNvSpPr>
            <a:spLocks noGrp="1"/>
          </p:cNvSpPr>
          <p:nvPr>
            <p:ph type="body" idx="1"/>
          </p:nvPr>
        </p:nvSpPr>
        <p:spPr/>
        <p:txBody>
          <a:bodyPr/>
          <a:lstStyle/>
          <a:p>
            <a:pPr lvl="0">
              <a:defRPr/>
            </a:pPr>
            <a:r>
              <a:rPr lang="en-US" i="1" dirty="0"/>
              <a:t>(Slide 7) </a:t>
            </a:r>
            <a:r>
              <a:rPr lang="en-US" b="1" u="sng" dirty="0"/>
              <a:t>What does the Personality quiz look like?</a:t>
            </a:r>
            <a:r>
              <a:rPr lang="en-US" b="1" i="1" u="sng" kern="100" dirty="0">
                <a:ea typeface="Calibri" panose="020F0502020204030204" pitchFamily="34" charset="0"/>
                <a:cs typeface="Times New Roman" panose="02020603050405020304" pitchFamily="18" charset="0"/>
              </a:rPr>
              <a:t> </a:t>
            </a:r>
            <a:r>
              <a:rPr lang="en-US" b="1" u="sng" kern="100" dirty="0">
                <a:ea typeface="Calibri" panose="020F0502020204030204" pitchFamily="34" charset="0"/>
                <a:cs typeface="Times New Roman" panose="02020603050405020304" pitchFamily="18" charset="0"/>
              </a:rPr>
              <a:t>–  Sample questions</a:t>
            </a:r>
            <a:r>
              <a:rPr lang="en-US" b="1" kern="100" dirty="0">
                <a:ea typeface="Calibri" panose="020F0502020204030204" pitchFamily="34" charset="0"/>
                <a:cs typeface="Times New Roman" panose="02020603050405020304" pitchFamily="18" charset="0"/>
              </a:rPr>
              <a:t>   </a:t>
            </a:r>
            <a:r>
              <a:rPr lang="en-US" b="1" i="1" dirty="0">
                <a:solidFill>
                  <a:srgbClr val="FF3300"/>
                </a:solidFill>
              </a:rPr>
              <a:t>    </a:t>
            </a:r>
          </a:p>
          <a:p>
            <a:pPr lvl="0">
              <a:defRPr/>
            </a:pPr>
            <a:endParaRPr lang="en-US" b="1" i="1" dirty="0">
              <a:solidFill>
                <a:srgbClr val="FF3300"/>
              </a:solidFill>
            </a:endParaRPr>
          </a:p>
          <a:p>
            <a:pPr lvl="0">
              <a:defRPr/>
            </a:pPr>
            <a:r>
              <a:rPr lang="en-US" dirty="0"/>
              <a:t>The Personality quiz will ask questions to find out about who you are as a person –eg. are you naturally chatty or quiet, are you organised or get things done at the last minute, do you think about things in pictures or in words, are you sensitive to what others say and think about you?</a:t>
            </a:r>
          </a:p>
          <a:p>
            <a:pPr lvl="0">
              <a:defRPr/>
            </a:pPr>
            <a:endParaRPr lang="en-US" dirty="0"/>
          </a:p>
          <a:p>
            <a:pPr lvl="0">
              <a:defRPr/>
            </a:pPr>
            <a:r>
              <a:rPr lang="en-US" dirty="0"/>
              <a:t>Here are some </a:t>
            </a:r>
            <a:r>
              <a:rPr lang="en-US" b="1" dirty="0"/>
              <a:t>examples</a:t>
            </a:r>
            <a:r>
              <a:rPr lang="en-US" dirty="0"/>
              <a:t> from the Personality quiz</a:t>
            </a:r>
          </a:p>
          <a:p>
            <a:pPr marL="171450" indent="-171450">
              <a:buFont typeface="Arial" panose="020B0604020202020204" pitchFamily="34" charset="0"/>
              <a:buChar char="•"/>
              <a:defRPr/>
            </a:pPr>
            <a:r>
              <a:rPr lang="en-US" dirty="0"/>
              <a:t>After reading the question carefully, you will see 5 possible answers to choose from</a:t>
            </a:r>
          </a:p>
          <a:p>
            <a:pPr marL="171450" lvl="0" indent="-171450">
              <a:buFont typeface="Arial" panose="020B0604020202020204" pitchFamily="34" charset="0"/>
              <a:buChar char="•"/>
              <a:defRPr/>
            </a:pPr>
            <a:r>
              <a:rPr lang="en-US" dirty="0"/>
              <a:t>Select your best answer –  Select ONE answer only for each question and click on that button</a:t>
            </a:r>
          </a:p>
          <a:p>
            <a:pPr marL="171450" lvl="0" indent="-171450">
              <a:buFont typeface="Arial" panose="020B0604020202020204" pitchFamily="34" charset="0"/>
              <a:buChar char="•"/>
              <a:defRPr/>
            </a:pPr>
            <a:r>
              <a:rPr lang="en-US" dirty="0"/>
              <a:t>If a question seems too hard, ask a teacher to explain it to you, or decide on the closest answer and go on to the next question</a:t>
            </a:r>
          </a:p>
          <a:p>
            <a:pPr marL="171450" lvl="0" indent="-171450">
              <a:buFont typeface="Arial" panose="020B0604020202020204" pitchFamily="34" charset="0"/>
              <a:buChar char="•"/>
              <a:defRPr/>
            </a:pPr>
            <a:r>
              <a:rPr lang="en-US" dirty="0"/>
              <a:t>If you make a mistake or change your mind, you can go back and answer the question again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dirty="0">
              <a:latin typeface="+mn-lt"/>
            </a:endParaRPr>
          </a:p>
          <a:p>
            <a:pPr marR="0" lvl="0" algn="l" defTabSz="914400" rtl="0" eaLnBrk="1" fontAlgn="auto" latinLnBrk="0" hangingPunct="1">
              <a:lnSpc>
                <a:spcPct val="100000"/>
              </a:lnSpc>
              <a:spcBef>
                <a:spcPts val="0"/>
              </a:spcBef>
              <a:spcAft>
                <a:spcPts val="0"/>
              </a:spcAft>
              <a:buClrTx/>
              <a:buSzTx/>
              <a:tabLst/>
              <a:defRPr/>
            </a:pPr>
            <a:r>
              <a:rPr lang="en-AU" sz="1200" i="0" dirty="0">
                <a:latin typeface="+mn-lt"/>
              </a:rPr>
              <a:t>For some students you may also want to continue with additional questionnaires and quizzes that will provide more info about your personality, study priorities and even your ‘brainpower’ – referred to as Aptitudes strengths. Talk to your teacher if this is something you want to do</a:t>
            </a:r>
          </a:p>
        </p:txBody>
      </p:sp>
      <p:sp>
        <p:nvSpPr>
          <p:cNvPr id="4" name="Slide Number Placeholder 3">
            <a:extLst>
              <a:ext uri="{FF2B5EF4-FFF2-40B4-BE49-F238E27FC236}">
                <a16:creationId xmlns:a16="http://schemas.microsoft.com/office/drawing/2014/main" id="{4437FD10-2307-829F-E396-76E64D9675C8}"/>
              </a:ext>
            </a:extLst>
          </p:cNvPr>
          <p:cNvSpPr>
            <a:spLocks noGrp="1"/>
          </p:cNvSpPr>
          <p:nvPr>
            <p:ph type="sldNum" sz="quarter" idx="5"/>
          </p:nvPr>
        </p:nvSpPr>
        <p:spPr/>
        <p:txBody>
          <a:bodyPr/>
          <a:lstStyle/>
          <a:p>
            <a:fld id="{14031CCB-41BC-4D1F-9E85-5FC85EDE2902}" type="slidenum">
              <a:rPr lang="en-AU" smtClean="0"/>
              <a:t>7</a:t>
            </a:fld>
            <a:endParaRPr lang="en-AU"/>
          </a:p>
        </p:txBody>
      </p:sp>
    </p:spTree>
    <p:extLst>
      <p:ext uri="{BB962C8B-B14F-4D97-AF65-F5344CB8AC3E}">
        <p14:creationId xmlns:p14="http://schemas.microsoft.com/office/powerpoint/2010/main" val="146074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F41BA-56C9-C4DF-1F30-94FB1D80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2E27D-C0D3-D45F-22AB-F2CA78C7A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1549C-CC14-0FF3-4CE5-1C128B6553D9}"/>
              </a:ext>
            </a:extLst>
          </p:cNvPr>
          <p:cNvSpPr>
            <a:spLocks noGrp="1"/>
          </p:cNvSpPr>
          <p:nvPr>
            <p:ph type="body" idx="1"/>
          </p:nvPr>
        </p:nvSpPr>
        <p:spPr/>
        <p:txBody>
          <a:bodyPr/>
          <a:lstStyle/>
          <a:p>
            <a:r>
              <a:rPr lang="en-US" i="1" dirty="0"/>
              <a:t>(Slide 8)</a:t>
            </a:r>
            <a:r>
              <a:rPr lang="en-US" b="1" u="sng" dirty="0"/>
              <a:t> Tips for completing your profile</a:t>
            </a:r>
          </a:p>
          <a:p>
            <a:endParaRPr lang="en-US" dirty="0"/>
          </a:p>
          <a:p>
            <a:pPr marL="171450" indent="-171450">
              <a:buFont typeface="Arial" panose="020B0604020202020204" pitchFamily="34" charset="0"/>
              <a:buChar char="•"/>
            </a:pPr>
            <a:r>
              <a:rPr lang="en-US" dirty="0">
                <a:latin typeface="Aptos" panose="020B0004020202020204" pitchFamily="34" charset="0"/>
              </a:rPr>
              <a:t>Try to be as honest and accurate with the answers you select so that you receive a profile that truly sounds like you</a:t>
            </a:r>
          </a:p>
          <a:p>
            <a:pPr marL="171450" indent="-171450">
              <a:buFont typeface="Arial" panose="020B0604020202020204" pitchFamily="34" charset="0"/>
              <a:buChar char="•"/>
            </a:pPr>
            <a:r>
              <a:rPr lang="en-US" dirty="0">
                <a:cs typeface="Tahoma"/>
              </a:rPr>
              <a:t>This</a:t>
            </a:r>
            <a:r>
              <a:rPr lang="en-US" spc="-70" dirty="0">
                <a:cs typeface="Tahoma"/>
              </a:rPr>
              <a:t> </a:t>
            </a:r>
            <a:r>
              <a:rPr lang="en-US" spc="55" dirty="0">
                <a:cs typeface="Tahoma"/>
              </a:rPr>
              <a:t>is</a:t>
            </a:r>
            <a:r>
              <a:rPr lang="en-US" spc="-65" dirty="0">
                <a:cs typeface="Tahoma"/>
              </a:rPr>
              <a:t> </a:t>
            </a:r>
            <a:r>
              <a:rPr lang="en-US" spc="85" dirty="0">
                <a:cs typeface="Tahoma"/>
              </a:rPr>
              <a:t>not</a:t>
            </a:r>
            <a:r>
              <a:rPr lang="en-US" spc="-70" dirty="0">
                <a:cs typeface="Tahoma"/>
              </a:rPr>
              <a:t> </a:t>
            </a:r>
            <a:r>
              <a:rPr lang="en-US" spc="85" dirty="0">
                <a:cs typeface="Tahoma"/>
              </a:rPr>
              <a:t>an</a:t>
            </a:r>
            <a:r>
              <a:rPr lang="en-US" spc="-65" dirty="0">
                <a:cs typeface="Tahoma"/>
              </a:rPr>
              <a:t> </a:t>
            </a:r>
            <a:r>
              <a:rPr lang="en-US" dirty="0">
                <a:cs typeface="Tahoma"/>
              </a:rPr>
              <a:t>exam -</a:t>
            </a:r>
            <a:r>
              <a:rPr lang="en-US" spc="-70" dirty="0">
                <a:cs typeface="Tahoma"/>
              </a:rPr>
              <a:t> </a:t>
            </a:r>
            <a:r>
              <a:rPr lang="en-US" spc="75" dirty="0">
                <a:cs typeface="Tahoma"/>
              </a:rPr>
              <a:t>there</a:t>
            </a:r>
            <a:r>
              <a:rPr lang="en-US" spc="-65" dirty="0">
                <a:cs typeface="Tahoma"/>
              </a:rPr>
              <a:t> </a:t>
            </a:r>
            <a:r>
              <a:rPr lang="en-US" spc="55" dirty="0">
                <a:cs typeface="Tahoma"/>
              </a:rPr>
              <a:t>is</a:t>
            </a:r>
            <a:r>
              <a:rPr lang="en-US" spc="-70" dirty="0">
                <a:cs typeface="Tahoma"/>
              </a:rPr>
              <a:t> </a:t>
            </a:r>
            <a:r>
              <a:rPr lang="en-US" spc="114" dirty="0">
                <a:cs typeface="Tahoma"/>
              </a:rPr>
              <a:t>no</a:t>
            </a:r>
            <a:r>
              <a:rPr lang="en-US" spc="-65" dirty="0">
                <a:cs typeface="Tahoma"/>
              </a:rPr>
              <a:t> </a:t>
            </a:r>
            <a:r>
              <a:rPr lang="en-US" spc="70" dirty="0">
                <a:cs typeface="Tahoma"/>
              </a:rPr>
              <a:t>pass</a:t>
            </a:r>
            <a:r>
              <a:rPr lang="en-US" spc="-70" dirty="0">
                <a:cs typeface="Tahoma"/>
              </a:rPr>
              <a:t> </a:t>
            </a:r>
            <a:r>
              <a:rPr lang="en-US" spc="105" dirty="0">
                <a:cs typeface="Tahoma"/>
              </a:rPr>
              <a:t>or</a:t>
            </a:r>
            <a:r>
              <a:rPr lang="en-US" spc="-65" dirty="0">
                <a:cs typeface="Tahoma"/>
              </a:rPr>
              <a:t> </a:t>
            </a:r>
            <a:r>
              <a:rPr lang="en-US" spc="30" dirty="0">
                <a:cs typeface="Tahoma"/>
              </a:rPr>
              <a:t>fail</a:t>
            </a:r>
            <a:endParaRPr lang="en-US" dirty="0">
              <a:cs typeface="Tahoma"/>
            </a:endParaRPr>
          </a:p>
          <a:p>
            <a:pPr marL="171450" indent="-171450">
              <a:buFont typeface="Arial" panose="020B0604020202020204" pitchFamily="34" charset="0"/>
              <a:buChar char="•"/>
            </a:pPr>
            <a:r>
              <a:rPr lang="en-US" dirty="0"/>
              <a:t>You will need to set up your computer or laptop and go to the Morrisby website. There may be some registration details you have to complete and your teacher will help with this </a:t>
            </a:r>
          </a:p>
          <a:p>
            <a:pPr marL="171450" indent="-171450">
              <a:buFont typeface="Arial" panose="020B0604020202020204" pitchFamily="34" charset="0"/>
              <a:buChar char="•"/>
            </a:pPr>
            <a:r>
              <a:rPr lang="en-US" spc="70" dirty="0">
                <a:cs typeface="Tahoma"/>
              </a:rPr>
              <a:t>Close</a:t>
            </a:r>
            <a:r>
              <a:rPr lang="en-US" spc="-105" dirty="0">
                <a:cs typeface="Tahoma"/>
              </a:rPr>
              <a:t> </a:t>
            </a:r>
            <a:r>
              <a:rPr lang="en-US" spc="55" dirty="0">
                <a:cs typeface="Tahoma"/>
              </a:rPr>
              <a:t>all</a:t>
            </a:r>
            <a:r>
              <a:rPr lang="en-US" spc="-105" dirty="0">
                <a:cs typeface="Tahoma"/>
              </a:rPr>
              <a:t> </a:t>
            </a:r>
            <a:r>
              <a:rPr lang="en-US" spc="85" dirty="0">
                <a:cs typeface="Tahoma"/>
              </a:rPr>
              <a:t>other</a:t>
            </a:r>
            <a:r>
              <a:rPr lang="en-US" spc="-100" dirty="0">
                <a:cs typeface="Tahoma"/>
              </a:rPr>
              <a:t> </a:t>
            </a:r>
            <a:r>
              <a:rPr lang="en-US" spc="85" dirty="0">
                <a:cs typeface="Tahoma"/>
              </a:rPr>
              <a:t>apps</a:t>
            </a:r>
            <a:r>
              <a:rPr lang="en-US" spc="-105" dirty="0">
                <a:cs typeface="Tahoma"/>
              </a:rPr>
              <a:t> </a:t>
            </a:r>
            <a:r>
              <a:rPr lang="en-US" spc="90" dirty="0">
                <a:cs typeface="Tahoma"/>
              </a:rPr>
              <a:t>and</a:t>
            </a:r>
            <a:r>
              <a:rPr lang="en-US" spc="-100" dirty="0">
                <a:cs typeface="Tahoma"/>
              </a:rPr>
              <a:t> </a:t>
            </a:r>
            <a:r>
              <a:rPr lang="en-US" spc="65" dirty="0">
                <a:cs typeface="Tahoma"/>
              </a:rPr>
              <a:t>tabs</a:t>
            </a:r>
            <a:r>
              <a:rPr lang="en-US" spc="-105" dirty="0">
                <a:cs typeface="Tahoma"/>
              </a:rPr>
              <a:t> </a:t>
            </a:r>
            <a:r>
              <a:rPr lang="en-US" spc="114" dirty="0">
                <a:cs typeface="Tahoma"/>
              </a:rPr>
              <a:t>on</a:t>
            </a:r>
            <a:r>
              <a:rPr lang="en-US" spc="-105" dirty="0">
                <a:cs typeface="Tahoma"/>
              </a:rPr>
              <a:t> </a:t>
            </a:r>
            <a:r>
              <a:rPr lang="en-US" spc="80" dirty="0">
                <a:cs typeface="Tahoma"/>
              </a:rPr>
              <a:t>your</a:t>
            </a:r>
            <a:r>
              <a:rPr lang="en-US" spc="-100" dirty="0">
                <a:cs typeface="Tahoma"/>
              </a:rPr>
              <a:t> </a:t>
            </a:r>
            <a:r>
              <a:rPr lang="en-US" spc="65" dirty="0">
                <a:cs typeface="Tahoma"/>
              </a:rPr>
              <a:t>computer,</a:t>
            </a:r>
            <a:r>
              <a:rPr lang="en-US" spc="-105" dirty="0">
                <a:cs typeface="Tahoma"/>
              </a:rPr>
              <a:t> </a:t>
            </a:r>
            <a:r>
              <a:rPr lang="en-US" spc="65" dirty="0">
                <a:cs typeface="Tahoma"/>
              </a:rPr>
              <a:t>these</a:t>
            </a:r>
            <a:r>
              <a:rPr lang="en-US" spc="-100" dirty="0">
                <a:cs typeface="Tahoma"/>
              </a:rPr>
              <a:t> </a:t>
            </a:r>
            <a:r>
              <a:rPr lang="en-US" spc="65" dirty="0">
                <a:cs typeface="Tahoma"/>
              </a:rPr>
              <a:t>can</a:t>
            </a:r>
            <a:r>
              <a:rPr lang="en-US" spc="-105" dirty="0">
                <a:cs typeface="Tahoma"/>
              </a:rPr>
              <a:t> </a:t>
            </a:r>
            <a:r>
              <a:rPr lang="en-US" spc="90" dirty="0">
                <a:cs typeface="Tahoma"/>
              </a:rPr>
              <a:t>be</a:t>
            </a:r>
            <a:r>
              <a:rPr lang="en-US" spc="-100" dirty="0">
                <a:cs typeface="Tahoma"/>
              </a:rPr>
              <a:t> </a:t>
            </a:r>
            <a:r>
              <a:rPr lang="en-US" spc="60" dirty="0">
                <a:cs typeface="Tahoma"/>
              </a:rPr>
              <a:t>a</a:t>
            </a:r>
            <a:r>
              <a:rPr lang="en-US" spc="-105" dirty="0">
                <a:cs typeface="Tahoma"/>
              </a:rPr>
              <a:t> </a:t>
            </a:r>
            <a:r>
              <a:rPr lang="en-US" spc="55" dirty="0">
                <a:cs typeface="Tahoma"/>
              </a:rPr>
              <a:t>distraction</a:t>
            </a:r>
          </a:p>
          <a:p>
            <a:pPr marL="171450" indent="-171450">
              <a:buFont typeface="Arial" panose="020B0604020202020204" pitchFamily="34" charset="0"/>
              <a:buChar char="•"/>
            </a:pPr>
            <a:r>
              <a:rPr lang="en-US" spc="70" dirty="0">
                <a:cs typeface="Tahoma"/>
              </a:rPr>
              <a:t>Work</a:t>
            </a:r>
            <a:r>
              <a:rPr lang="en-US" spc="-95" dirty="0">
                <a:cs typeface="Tahoma"/>
              </a:rPr>
              <a:t> </a:t>
            </a:r>
            <a:r>
              <a:rPr lang="en-US" spc="75" dirty="0">
                <a:cs typeface="Tahoma"/>
              </a:rPr>
              <a:t>through</a:t>
            </a:r>
            <a:r>
              <a:rPr lang="en-US" spc="-90" dirty="0">
                <a:cs typeface="Tahoma"/>
              </a:rPr>
              <a:t> </a:t>
            </a:r>
            <a:r>
              <a:rPr lang="en-US" spc="70" dirty="0">
                <a:cs typeface="Tahoma"/>
              </a:rPr>
              <a:t>the</a:t>
            </a:r>
            <a:r>
              <a:rPr lang="en-US" spc="-95" dirty="0">
                <a:cs typeface="Tahoma"/>
              </a:rPr>
              <a:t> </a:t>
            </a:r>
            <a:r>
              <a:rPr lang="en-US" spc="80" dirty="0">
                <a:cs typeface="Tahoma"/>
              </a:rPr>
              <a:t>questions</a:t>
            </a:r>
            <a:r>
              <a:rPr lang="en-US" spc="-90" dirty="0">
                <a:cs typeface="Tahoma"/>
              </a:rPr>
              <a:t> </a:t>
            </a:r>
            <a:r>
              <a:rPr lang="en-US" spc="70" dirty="0">
                <a:cs typeface="Tahoma"/>
              </a:rPr>
              <a:t>without</a:t>
            </a:r>
            <a:r>
              <a:rPr lang="en-US" spc="-90" dirty="0">
                <a:cs typeface="Tahoma"/>
              </a:rPr>
              <a:t> </a:t>
            </a:r>
            <a:r>
              <a:rPr lang="en-US" spc="50" dirty="0">
                <a:cs typeface="Tahoma"/>
              </a:rPr>
              <a:t>distractions,</a:t>
            </a:r>
            <a:r>
              <a:rPr lang="en-US" spc="-95" dirty="0">
                <a:cs typeface="Tahoma"/>
              </a:rPr>
              <a:t> </a:t>
            </a:r>
            <a:r>
              <a:rPr lang="en-US" spc="60" dirty="0">
                <a:cs typeface="Tahoma"/>
              </a:rPr>
              <a:t>a</a:t>
            </a:r>
            <a:r>
              <a:rPr lang="en-US" spc="-90" dirty="0">
                <a:cs typeface="Tahoma"/>
              </a:rPr>
              <a:t> </a:t>
            </a:r>
            <a:r>
              <a:rPr lang="en-US" spc="75" dirty="0">
                <a:cs typeface="Tahoma"/>
              </a:rPr>
              <a:t>quiet</a:t>
            </a:r>
            <a:r>
              <a:rPr lang="en-US" spc="-95" dirty="0">
                <a:cs typeface="Tahoma"/>
              </a:rPr>
              <a:t> </a:t>
            </a:r>
            <a:r>
              <a:rPr lang="en-US" spc="80" dirty="0">
                <a:cs typeface="Tahoma"/>
              </a:rPr>
              <a:t>environment</a:t>
            </a:r>
            <a:r>
              <a:rPr lang="en-US" spc="-90" dirty="0">
                <a:cs typeface="Tahoma"/>
              </a:rPr>
              <a:t> </a:t>
            </a:r>
            <a:r>
              <a:rPr lang="en-US" spc="65" dirty="0">
                <a:cs typeface="Tahoma"/>
              </a:rPr>
              <a:t>allows</a:t>
            </a:r>
            <a:r>
              <a:rPr lang="en-US" spc="-90" dirty="0">
                <a:cs typeface="Tahoma"/>
              </a:rPr>
              <a:t> </a:t>
            </a:r>
            <a:r>
              <a:rPr lang="en-US" spc="75" dirty="0">
                <a:cs typeface="Tahoma"/>
              </a:rPr>
              <a:t>you</a:t>
            </a:r>
            <a:r>
              <a:rPr lang="en-US" spc="-95" dirty="0">
                <a:cs typeface="Tahoma"/>
              </a:rPr>
              <a:t> </a:t>
            </a:r>
            <a:r>
              <a:rPr lang="en-US" spc="50" dirty="0">
                <a:cs typeface="Tahoma"/>
              </a:rPr>
              <a:t>to </a:t>
            </a:r>
            <a:r>
              <a:rPr lang="en-US" spc="70" dirty="0">
                <a:cs typeface="Tahoma"/>
              </a:rPr>
              <a:t>think</a:t>
            </a:r>
            <a:r>
              <a:rPr lang="en-US" spc="-105" dirty="0">
                <a:cs typeface="Tahoma"/>
              </a:rPr>
              <a:t> </a:t>
            </a:r>
            <a:r>
              <a:rPr lang="en-US" spc="85" dirty="0">
                <a:cs typeface="Tahoma"/>
              </a:rPr>
              <a:t>about</a:t>
            </a:r>
            <a:r>
              <a:rPr lang="en-US" spc="-105" dirty="0">
                <a:cs typeface="Tahoma"/>
              </a:rPr>
              <a:t> </a:t>
            </a:r>
            <a:r>
              <a:rPr lang="en-US" spc="70" dirty="0">
                <a:cs typeface="Tahoma"/>
              </a:rPr>
              <a:t>the</a:t>
            </a:r>
            <a:r>
              <a:rPr lang="en-US" spc="-100" dirty="0">
                <a:cs typeface="Tahoma"/>
              </a:rPr>
              <a:t> </a:t>
            </a:r>
            <a:r>
              <a:rPr lang="en-US" spc="70" dirty="0">
                <a:cs typeface="Tahoma"/>
              </a:rPr>
              <a:t>questions</a:t>
            </a:r>
          </a:p>
          <a:p>
            <a:pPr marL="171450" indent="-171450">
              <a:buFont typeface="Arial" panose="020B0604020202020204" pitchFamily="34" charset="0"/>
              <a:buChar char="•"/>
            </a:pPr>
            <a:r>
              <a:rPr lang="en-US" dirty="0">
                <a:cs typeface="Tahoma"/>
              </a:rPr>
              <a:t>Try</a:t>
            </a:r>
            <a:r>
              <a:rPr lang="en-US" spc="-90" dirty="0">
                <a:cs typeface="Tahoma"/>
              </a:rPr>
              <a:t> </a:t>
            </a:r>
            <a:r>
              <a:rPr lang="en-US" spc="80" dirty="0">
                <a:cs typeface="Tahoma"/>
              </a:rPr>
              <a:t>your</a:t>
            </a:r>
            <a:r>
              <a:rPr lang="en-US" spc="-85" dirty="0">
                <a:cs typeface="Tahoma"/>
              </a:rPr>
              <a:t> </a:t>
            </a:r>
            <a:r>
              <a:rPr lang="en-US" spc="65" dirty="0">
                <a:cs typeface="Tahoma"/>
              </a:rPr>
              <a:t>best</a:t>
            </a:r>
            <a:r>
              <a:rPr lang="en-US" spc="-85" dirty="0">
                <a:cs typeface="Tahoma"/>
              </a:rPr>
              <a:t> </a:t>
            </a:r>
            <a:r>
              <a:rPr lang="en-US" spc="60" dirty="0">
                <a:cs typeface="Tahoma"/>
              </a:rPr>
              <a:t>with</a:t>
            </a:r>
            <a:r>
              <a:rPr lang="en-US" spc="-85" dirty="0">
                <a:cs typeface="Tahoma"/>
              </a:rPr>
              <a:t> </a:t>
            </a:r>
            <a:r>
              <a:rPr lang="en-US" spc="65" dirty="0">
                <a:cs typeface="Tahoma"/>
              </a:rPr>
              <a:t>each</a:t>
            </a:r>
            <a:r>
              <a:rPr lang="en-US" spc="-85" dirty="0">
                <a:cs typeface="Tahoma"/>
              </a:rPr>
              <a:t> </a:t>
            </a:r>
            <a:r>
              <a:rPr lang="en-US" spc="60" dirty="0">
                <a:cs typeface="Tahoma"/>
              </a:rPr>
              <a:t>question.</a:t>
            </a:r>
            <a:r>
              <a:rPr lang="en-US" spc="-85" dirty="0">
                <a:cs typeface="Tahoma"/>
              </a:rPr>
              <a:t> </a:t>
            </a:r>
            <a:r>
              <a:rPr lang="en-US" dirty="0">
                <a:cs typeface="Tahoma"/>
              </a:rPr>
              <a:t>This</a:t>
            </a:r>
            <a:r>
              <a:rPr lang="en-US" spc="-85" dirty="0">
                <a:cs typeface="Tahoma"/>
              </a:rPr>
              <a:t> </a:t>
            </a:r>
            <a:r>
              <a:rPr lang="en-US" spc="55" dirty="0">
                <a:cs typeface="Tahoma"/>
              </a:rPr>
              <a:t>will</a:t>
            </a:r>
            <a:r>
              <a:rPr lang="en-US" spc="-85" dirty="0">
                <a:cs typeface="Tahoma"/>
              </a:rPr>
              <a:t> </a:t>
            </a:r>
            <a:r>
              <a:rPr lang="en-US" spc="85" dirty="0">
                <a:cs typeface="Tahoma"/>
              </a:rPr>
              <a:t>help</a:t>
            </a:r>
            <a:r>
              <a:rPr lang="en-US" spc="-85" dirty="0">
                <a:cs typeface="Tahoma"/>
              </a:rPr>
              <a:t> </a:t>
            </a:r>
            <a:r>
              <a:rPr lang="en-US" spc="75" dirty="0">
                <a:cs typeface="Tahoma"/>
              </a:rPr>
              <a:t>to</a:t>
            </a:r>
            <a:r>
              <a:rPr lang="en-US" spc="-85" dirty="0">
                <a:cs typeface="Tahoma"/>
              </a:rPr>
              <a:t> </a:t>
            </a:r>
            <a:r>
              <a:rPr lang="en-US" spc="85" dirty="0">
                <a:cs typeface="Tahoma"/>
              </a:rPr>
              <a:t>build</a:t>
            </a:r>
            <a:r>
              <a:rPr lang="en-US" spc="-90" dirty="0">
                <a:cs typeface="Tahoma"/>
              </a:rPr>
              <a:t> </a:t>
            </a:r>
            <a:r>
              <a:rPr lang="en-US" spc="60" dirty="0">
                <a:cs typeface="Tahoma"/>
              </a:rPr>
              <a:t>a</a:t>
            </a:r>
            <a:r>
              <a:rPr lang="en-US" spc="-85" dirty="0">
                <a:cs typeface="Tahoma"/>
              </a:rPr>
              <a:t> </a:t>
            </a:r>
            <a:r>
              <a:rPr lang="en-US" spc="75" dirty="0">
                <a:cs typeface="Tahoma"/>
              </a:rPr>
              <a:t>profile</a:t>
            </a:r>
            <a:r>
              <a:rPr lang="en-US" spc="-85" dirty="0">
                <a:cs typeface="Tahoma"/>
              </a:rPr>
              <a:t> </a:t>
            </a:r>
            <a:r>
              <a:rPr lang="en-US" spc="55" dirty="0">
                <a:cs typeface="Tahoma"/>
              </a:rPr>
              <a:t>that</a:t>
            </a:r>
            <a:r>
              <a:rPr lang="en-US" spc="-85" dirty="0">
                <a:cs typeface="Tahoma"/>
              </a:rPr>
              <a:t> </a:t>
            </a:r>
            <a:r>
              <a:rPr lang="en-US" spc="55" dirty="0">
                <a:cs typeface="Tahoma"/>
              </a:rPr>
              <a:t>truly</a:t>
            </a:r>
            <a:r>
              <a:rPr lang="en-US" spc="-85" dirty="0">
                <a:cs typeface="Tahoma"/>
              </a:rPr>
              <a:t> </a:t>
            </a:r>
            <a:r>
              <a:rPr lang="en-US" spc="65" dirty="0">
                <a:cs typeface="Tahoma"/>
              </a:rPr>
              <a:t>represents </a:t>
            </a:r>
            <a:r>
              <a:rPr lang="en-US" spc="80" dirty="0">
                <a:cs typeface="Tahoma"/>
              </a:rPr>
              <a:t>your</a:t>
            </a:r>
            <a:r>
              <a:rPr lang="en-US" spc="5" dirty="0">
                <a:cs typeface="Tahoma"/>
              </a:rPr>
              <a:t> </a:t>
            </a:r>
            <a:r>
              <a:rPr lang="en-US" dirty="0">
                <a:cs typeface="Tahoma"/>
              </a:rPr>
              <a:t>strengths,</a:t>
            </a:r>
            <a:r>
              <a:rPr lang="en-US" spc="5" dirty="0">
                <a:cs typeface="Tahoma"/>
              </a:rPr>
              <a:t> </a:t>
            </a:r>
            <a:r>
              <a:rPr lang="en-US" spc="60" dirty="0">
                <a:cs typeface="Tahoma"/>
              </a:rPr>
              <a:t>abilities</a:t>
            </a:r>
            <a:r>
              <a:rPr lang="en-US" spc="5" dirty="0">
                <a:cs typeface="Tahoma"/>
              </a:rPr>
              <a:t> </a:t>
            </a:r>
            <a:r>
              <a:rPr lang="en-US" spc="90" dirty="0">
                <a:cs typeface="Tahoma"/>
              </a:rPr>
              <a:t>and</a:t>
            </a:r>
            <a:r>
              <a:rPr lang="en-US" spc="5" dirty="0">
                <a:cs typeface="Tahoma"/>
              </a:rPr>
              <a:t> </a:t>
            </a:r>
            <a:r>
              <a:rPr lang="en-US" spc="55" dirty="0">
                <a:cs typeface="Tahoma"/>
              </a:rPr>
              <a:t>interests</a:t>
            </a:r>
          </a:p>
          <a:p>
            <a:pPr marL="171450" indent="-171450">
              <a:buFont typeface="Arial" panose="020B0604020202020204" pitchFamily="34" charset="0"/>
              <a:buChar char="•"/>
            </a:pPr>
            <a:r>
              <a:rPr lang="en-US" spc="50" dirty="0">
                <a:cs typeface="Tahoma"/>
              </a:rPr>
              <a:t>Don’t</a:t>
            </a:r>
            <a:r>
              <a:rPr lang="en-US" spc="-75" dirty="0">
                <a:cs typeface="Tahoma"/>
              </a:rPr>
              <a:t> </a:t>
            </a:r>
            <a:r>
              <a:rPr lang="en-US" spc="90" dirty="0">
                <a:cs typeface="Tahoma"/>
              </a:rPr>
              <a:t>rush</a:t>
            </a:r>
            <a:r>
              <a:rPr lang="en-US" spc="-75" dirty="0">
                <a:cs typeface="Tahoma"/>
              </a:rPr>
              <a:t> </a:t>
            </a:r>
            <a:r>
              <a:rPr lang="en-US" spc="105" dirty="0">
                <a:cs typeface="Tahoma"/>
              </a:rPr>
              <a:t>or</a:t>
            </a:r>
            <a:r>
              <a:rPr lang="en-US" spc="-75" dirty="0">
                <a:cs typeface="Tahoma"/>
              </a:rPr>
              <a:t> </a:t>
            </a:r>
            <a:r>
              <a:rPr lang="en-US" dirty="0">
                <a:cs typeface="Tahoma"/>
              </a:rPr>
              <a:t>click</a:t>
            </a:r>
            <a:r>
              <a:rPr lang="en-US" spc="-70" dirty="0">
                <a:cs typeface="Tahoma"/>
              </a:rPr>
              <a:t> </a:t>
            </a:r>
            <a:r>
              <a:rPr lang="en-US" spc="75" dirty="0">
                <a:cs typeface="Tahoma"/>
              </a:rPr>
              <a:t>through</a:t>
            </a:r>
            <a:r>
              <a:rPr lang="en-US" spc="-75" dirty="0">
                <a:cs typeface="Tahoma"/>
              </a:rPr>
              <a:t> </a:t>
            </a:r>
            <a:r>
              <a:rPr lang="en-US" spc="75" dirty="0">
                <a:cs typeface="Tahoma"/>
              </a:rPr>
              <a:t>to</a:t>
            </a:r>
            <a:r>
              <a:rPr lang="en-US" spc="-75" dirty="0">
                <a:cs typeface="Tahoma"/>
              </a:rPr>
              <a:t> </a:t>
            </a:r>
            <a:r>
              <a:rPr lang="en-US" spc="70" dirty="0">
                <a:cs typeface="Tahoma"/>
              </a:rPr>
              <a:t>finish</a:t>
            </a:r>
            <a:r>
              <a:rPr lang="en-US" spc="-70" dirty="0">
                <a:cs typeface="Tahoma"/>
              </a:rPr>
              <a:t> questions</a:t>
            </a:r>
            <a:r>
              <a:rPr lang="en-US" spc="-75" dirty="0">
                <a:cs typeface="Tahoma"/>
              </a:rPr>
              <a:t> </a:t>
            </a:r>
            <a:r>
              <a:rPr lang="en-US" spc="45" dirty="0">
                <a:cs typeface="Tahoma"/>
              </a:rPr>
              <a:t>quickly</a:t>
            </a:r>
          </a:p>
          <a:p>
            <a:pPr marL="171450" indent="-171450">
              <a:buFont typeface="Arial" panose="020B0604020202020204" pitchFamily="34" charset="0"/>
              <a:buChar char="•"/>
            </a:pPr>
            <a:r>
              <a:rPr lang="en-US" spc="-100" dirty="0">
                <a:cs typeface="Tahoma"/>
              </a:rPr>
              <a:t>If</a:t>
            </a:r>
            <a:r>
              <a:rPr lang="en-US" spc="-60" dirty="0">
                <a:cs typeface="Tahoma"/>
              </a:rPr>
              <a:t> </a:t>
            </a:r>
            <a:r>
              <a:rPr lang="en-US" spc="75" dirty="0">
                <a:cs typeface="Tahoma"/>
              </a:rPr>
              <a:t>you</a:t>
            </a:r>
            <a:r>
              <a:rPr lang="en-US" spc="-135" dirty="0">
                <a:cs typeface="Tahoma"/>
              </a:rPr>
              <a:t> </a:t>
            </a:r>
            <a:r>
              <a:rPr lang="en-US" spc="90" dirty="0">
                <a:cs typeface="Tahoma"/>
              </a:rPr>
              <a:t>need</a:t>
            </a:r>
            <a:r>
              <a:rPr lang="en-US" spc="-95" dirty="0">
                <a:cs typeface="Tahoma"/>
              </a:rPr>
              <a:t> </a:t>
            </a:r>
            <a:r>
              <a:rPr lang="en-US" spc="75" dirty="0">
                <a:cs typeface="Tahoma"/>
              </a:rPr>
              <a:t>to</a:t>
            </a:r>
            <a:r>
              <a:rPr lang="en-US" spc="-95" dirty="0">
                <a:cs typeface="Tahoma"/>
              </a:rPr>
              <a:t> </a:t>
            </a:r>
            <a:r>
              <a:rPr lang="en-US" spc="50" dirty="0">
                <a:cs typeface="Tahoma"/>
              </a:rPr>
              <a:t>leave</a:t>
            </a:r>
            <a:r>
              <a:rPr lang="en-US" spc="-95" dirty="0">
                <a:cs typeface="Tahoma"/>
              </a:rPr>
              <a:t> </a:t>
            </a:r>
            <a:r>
              <a:rPr lang="en-US" spc="70" dirty="0">
                <a:cs typeface="Tahoma"/>
              </a:rPr>
              <a:t>the</a:t>
            </a:r>
            <a:r>
              <a:rPr lang="en-US" spc="-100" dirty="0">
                <a:cs typeface="Tahoma"/>
              </a:rPr>
              <a:t> </a:t>
            </a:r>
            <a:r>
              <a:rPr lang="en-US" spc="120" dirty="0">
                <a:cs typeface="Tahoma"/>
              </a:rPr>
              <a:t>room</a:t>
            </a:r>
            <a:r>
              <a:rPr lang="en-US" spc="-95" dirty="0">
                <a:cs typeface="Tahoma"/>
              </a:rPr>
              <a:t> </a:t>
            </a:r>
            <a:r>
              <a:rPr lang="en-US" spc="75" dirty="0">
                <a:cs typeface="Tahoma"/>
              </a:rPr>
              <a:t>during</a:t>
            </a:r>
            <a:r>
              <a:rPr lang="en-US" spc="-95" dirty="0">
                <a:cs typeface="Tahoma"/>
              </a:rPr>
              <a:t> </a:t>
            </a:r>
            <a:r>
              <a:rPr lang="en-US" spc="65" dirty="0">
                <a:cs typeface="Tahoma"/>
              </a:rPr>
              <a:t>profiling</a:t>
            </a:r>
            <a:r>
              <a:rPr lang="en-US" spc="-25" dirty="0">
                <a:cs typeface="Tahoma"/>
              </a:rPr>
              <a:t>, SAVE</a:t>
            </a:r>
            <a:r>
              <a:rPr lang="en-US" dirty="0">
                <a:cs typeface="Tahoma"/>
              </a:rPr>
              <a:t>,</a:t>
            </a:r>
            <a:r>
              <a:rPr lang="en-US" spc="-85" dirty="0">
                <a:cs typeface="Tahoma"/>
              </a:rPr>
              <a:t> </a:t>
            </a:r>
            <a:r>
              <a:rPr lang="en-US" spc="80" dirty="0">
                <a:cs typeface="Tahoma"/>
              </a:rPr>
              <a:t>then</a:t>
            </a:r>
            <a:r>
              <a:rPr lang="en-US" spc="-90" dirty="0">
                <a:cs typeface="Tahoma"/>
              </a:rPr>
              <a:t> </a:t>
            </a:r>
            <a:r>
              <a:rPr lang="en-US" spc="50" dirty="0">
                <a:cs typeface="Tahoma"/>
              </a:rPr>
              <a:t>log</a:t>
            </a:r>
            <a:r>
              <a:rPr lang="en-US" spc="-85" dirty="0">
                <a:cs typeface="Tahoma"/>
              </a:rPr>
              <a:t> </a:t>
            </a:r>
            <a:r>
              <a:rPr lang="en-US" dirty="0">
                <a:cs typeface="Tahoma"/>
              </a:rPr>
              <a:t>out. </a:t>
            </a:r>
            <a:r>
              <a:rPr lang="en-US" spc="80" dirty="0">
                <a:cs typeface="Tahoma"/>
              </a:rPr>
              <a:t>When</a:t>
            </a:r>
            <a:r>
              <a:rPr lang="en-US" spc="-85" dirty="0">
                <a:cs typeface="Tahoma"/>
              </a:rPr>
              <a:t> </a:t>
            </a:r>
            <a:r>
              <a:rPr lang="en-US" spc="75" dirty="0">
                <a:cs typeface="Tahoma"/>
              </a:rPr>
              <a:t>you</a:t>
            </a:r>
            <a:r>
              <a:rPr lang="en-US" spc="-85" dirty="0">
                <a:cs typeface="Tahoma"/>
              </a:rPr>
              <a:t> </a:t>
            </a:r>
            <a:r>
              <a:rPr lang="en-US" spc="80" dirty="0">
                <a:cs typeface="Tahoma"/>
              </a:rPr>
              <a:t>return</a:t>
            </a:r>
            <a:r>
              <a:rPr lang="en-US" spc="-85" dirty="0">
                <a:cs typeface="Tahoma"/>
              </a:rPr>
              <a:t> </a:t>
            </a:r>
            <a:r>
              <a:rPr lang="en-US" spc="75" dirty="0">
                <a:cs typeface="Tahoma"/>
              </a:rPr>
              <a:t>you</a:t>
            </a:r>
            <a:r>
              <a:rPr lang="en-US" spc="-85" dirty="0">
                <a:cs typeface="Tahoma"/>
              </a:rPr>
              <a:t> </a:t>
            </a:r>
            <a:r>
              <a:rPr lang="en-US" spc="65" dirty="0">
                <a:cs typeface="Tahoma"/>
              </a:rPr>
              <a:t>can</a:t>
            </a:r>
            <a:r>
              <a:rPr lang="en-US" spc="-85" dirty="0">
                <a:cs typeface="Tahoma"/>
              </a:rPr>
              <a:t> </a:t>
            </a:r>
            <a:r>
              <a:rPr lang="en-US" spc="65" dirty="0">
                <a:cs typeface="Tahoma"/>
              </a:rPr>
              <a:t>login</a:t>
            </a:r>
            <a:r>
              <a:rPr lang="en-US" spc="-85" dirty="0">
                <a:cs typeface="Tahoma"/>
              </a:rPr>
              <a:t> </a:t>
            </a:r>
            <a:r>
              <a:rPr lang="en-US" spc="90" dirty="0">
                <a:cs typeface="Tahoma"/>
              </a:rPr>
              <a:t>and</a:t>
            </a:r>
            <a:r>
              <a:rPr lang="en-US" spc="-85" dirty="0">
                <a:cs typeface="Tahoma"/>
              </a:rPr>
              <a:t> </a:t>
            </a:r>
            <a:r>
              <a:rPr lang="en-US" spc="90" dirty="0">
                <a:cs typeface="Tahoma"/>
              </a:rPr>
              <a:t>recommence</a:t>
            </a:r>
            <a:r>
              <a:rPr lang="en-US" spc="-85" dirty="0">
                <a:cs typeface="Tahoma"/>
              </a:rPr>
              <a:t> </a:t>
            </a:r>
            <a:r>
              <a:rPr lang="en-US" spc="105" dirty="0">
                <a:cs typeface="Tahoma"/>
              </a:rPr>
              <a:t>from</a:t>
            </a:r>
            <a:r>
              <a:rPr lang="en-US" spc="-85" dirty="0">
                <a:cs typeface="Tahoma"/>
              </a:rPr>
              <a:t> </a:t>
            </a:r>
            <a:r>
              <a:rPr lang="en-US" spc="80" dirty="0">
                <a:cs typeface="Tahoma"/>
              </a:rPr>
              <a:t>where</a:t>
            </a:r>
            <a:r>
              <a:rPr lang="en-US" spc="-85" dirty="0">
                <a:cs typeface="Tahoma"/>
              </a:rPr>
              <a:t> </a:t>
            </a:r>
            <a:r>
              <a:rPr lang="en-US" spc="50" dirty="0">
                <a:cs typeface="Tahoma"/>
              </a:rPr>
              <a:t>you left</a:t>
            </a:r>
            <a:r>
              <a:rPr lang="en-US" spc="-105" dirty="0">
                <a:cs typeface="Tahoma"/>
              </a:rPr>
              <a:t> </a:t>
            </a:r>
            <a:r>
              <a:rPr lang="en-US" spc="40" dirty="0">
                <a:cs typeface="Tahoma"/>
              </a:rPr>
              <a:t>off</a:t>
            </a:r>
          </a:p>
          <a:p>
            <a:pPr marL="171450" indent="-171450">
              <a:buFont typeface="Arial" panose="020B0604020202020204" pitchFamily="34" charset="0"/>
              <a:buChar char="•"/>
            </a:pPr>
            <a:endParaRPr lang="en-US" spc="-85" dirty="0">
              <a:cs typeface="Tahoma"/>
            </a:endParaRPr>
          </a:p>
          <a:p>
            <a:r>
              <a:rPr lang="en-US" sz="1200" b="1" kern="1200" dirty="0">
                <a:effectLst/>
                <a:latin typeface="Aptos" panose="020B0004020202020204" pitchFamily="34" charset="0"/>
              </a:rPr>
              <a:t>Your Morrisby profile is all about YOU!</a:t>
            </a:r>
          </a:p>
          <a:p>
            <a:endParaRPr lang="en-US" sz="1200" b="0" kern="1200" dirty="0">
              <a:effectLst/>
              <a:latin typeface="Aptos" panose="020B0004020202020204" pitchFamily="34" charset="0"/>
            </a:endParaRPr>
          </a:p>
          <a:p>
            <a:pPr marL="171450" indent="-171450">
              <a:buFont typeface="Arial" panose="020B0604020202020204" pitchFamily="34" charset="0"/>
              <a:buChar char="•"/>
            </a:pPr>
            <a:endParaRPr lang="en-US" dirty="0">
              <a:cs typeface="Tahoma"/>
            </a:endParaRPr>
          </a:p>
          <a:p>
            <a:pPr marL="171450" indent="-171450">
              <a:buFont typeface="Arial" panose="020B0604020202020204" pitchFamily="34" charset="0"/>
              <a:buChar char="•"/>
            </a:pPr>
            <a:endParaRPr lang="en-US" dirty="0">
              <a:cs typeface="Tahoma"/>
            </a:endParaRPr>
          </a:p>
          <a:p>
            <a:pPr marL="171450" indent="-171450">
              <a:buFont typeface="Arial" panose="020B0604020202020204" pitchFamily="34" charset="0"/>
              <a:buChar char="•"/>
            </a:pPr>
            <a:endParaRPr lang="en-US" dirty="0">
              <a:cs typeface="Tahoma"/>
            </a:endParaRPr>
          </a:p>
          <a:p>
            <a:pPr marL="171450" indent="-171450">
              <a:buFont typeface="Arial" panose="020B0604020202020204" pitchFamily="34" charset="0"/>
              <a:buChar char="•"/>
            </a:pPr>
            <a:endParaRPr lang="en-US" dirty="0"/>
          </a:p>
          <a:p>
            <a:pPr marL="801370" marR="66675" indent="-171450" algn="just">
              <a:lnSpc>
                <a:spcPct val="116199"/>
              </a:lnSpc>
              <a:buFont typeface="Arial" panose="020B0604020202020204" pitchFamily="34" charset="0"/>
              <a:buChar char="•"/>
            </a:pPr>
            <a:endParaRPr lang="en-US" spc="-100" dirty="0">
              <a:cs typeface="Tahoma"/>
            </a:endParaRPr>
          </a:p>
          <a:p>
            <a:pPr marL="171450" indent="-171450">
              <a:buFont typeface="Arial" panose="020B0604020202020204" pitchFamily="34" charset="0"/>
              <a:buChar char="•"/>
            </a:pPr>
            <a:endParaRPr lang="en-US" spc="55" dirty="0">
              <a:cs typeface="Tahoma"/>
            </a:endParaRPr>
          </a:p>
          <a:p>
            <a:pPr marL="171450" indent="-171450">
              <a:buFont typeface="Arial" panose="020B0604020202020204" pitchFamily="34" charset="0"/>
              <a:buChar char="•"/>
            </a:pPr>
            <a:endParaRPr lang="en-US" dirty="0">
              <a:cs typeface="Tahoma"/>
            </a:endParaRPr>
          </a:p>
          <a:p>
            <a:pPr marL="171450" indent="-171450">
              <a:buFont typeface="Arial" panose="020B0604020202020204" pitchFamily="34" charset="0"/>
              <a:buChar char="•"/>
            </a:pPr>
            <a:endParaRPr lang="en-US" dirty="0">
              <a:cs typeface="Tahoma"/>
            </a:endParaRPr>
          </a:p>
          <a:p>
            <a:pPr marL="171450" indent="-171450">
              <a:buFont typeface="Arial" panose="020B0604020202020204" pitchFamily="34" charset="0"/>
              <a:buChar char="•"/>
            </a:pPr>
            <a:endParaRPr lang="en-US" dirty="0">
              <a:cs typeface="Tahoma"/>
            </a:endParaRPr>
          </a:p>
          <a:p>
            <a:pPr marL="171450" indent="-171450">
              <a:buFont typeface="Arial" panose="020B0604020202020204" pitchFamily="34" charset="0"/>
              <a:buChar char="•"/>
            </a:pPr>
            <a:endParaRPr lang="en-US" dirty="0"/>
          </a:p>
          <a:p>
            <a:pPr marL="801370" marR="66675" indent="-171450" algn="just">
              <a:lnSpc>
                <a:spcPct val="116199"/>
              </a:lnSpc>
              <a:buFont typeface="Arial" panose="020B0604020202020204" pitchFamily="34" charset="0"/>
              <a:buChar char="•"/>
            </a:pPr>
            <a:endParaRPr lang="en-US" spc="-100" dirty="0">
              <a:cs typeface="Tahoma"/>
            </a:endParaRPr>
          </a:p>
          <a:p>
            <a:pPr marL="171450" indent="-171450">
              <a:buFont typeface="Arial" panose="020B0604020202020204" pitchFamily="34" charset="0"/>
              <a:buChar char="•"/>
            </a:pPr>
            <a:endParaRPr lang="en-US" spc="55" dirty="0">
              <a:cs typeface="Tahoma"/>
            </a:endParaRPr>
          </a:p>
          <a:p>
            <a:endParaRPr lang="en-AU" dirty="0"/>
          </a:p>
        </p:txBody>
      </p:sp>
      <p:sp>
        <p:nvSpPr>
          <p:cNvPr id="4" name="Slide Number Placeholder 3">
            <a:extLst>
              <a:ext uri="{FF2B5EF4-FFF2-40B4-BE49-F238E27FC236}">
                <a16:creationId xmlns:a16="http://schemas.microsoft.com/office/drawing/2014/main" id="{6F989C3F-7235-E711-9641-204B8F5CC08A}"/>
              </a:ext>
            </a:extLst>
          </p:cNvPr>
          <p:cNvSpPr>
            <a:spLocks noGrp="1"/>
          </p:cNvSpPr>
          <p:nvPr>
            <p:ph type="sldNum" sz="quarter" idx="5"/>
          </p:nvPr>
        </p:nvSpPr>
        <p:spPr/>
        <p:txBody>
          <a:bodyPr/>
          <a:lstStyle/>
          <a:p>
            <a:fld id="{14031CCB-41BC-4D1F-9E85-5FC85EDE2902}" type="slidenum">
              <a:rPr lang="en-AU" smtClean="0"/>
              <a:t>8</a:t>
            </a:fld>
            <a:endParaRPr lang="en-AU"/>
          </a:p>
        </p:txBody>
      </p:sp>
    </p:spTree>
    <p:extLst>
      <p:ext uri="{BB962C8B-B14F-4D97-AF65-F5344CB8AC3E}">
        <p14:creationId xmlns:p14="http://schemas.microsoft.com/office/powerpoint/2010/main" val="98429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761DB-29D7-252B-AAAD-EC41C0B7B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3E9E8-CC7B-B69B-DA58-5800FDB82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77867-7213-D6D9-5D20-1DAB64E3BE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dirty="0"/>
              <a:t>(Slide 9)</a:t>
            </a:r>
            <a:r>
              <a:rPr lang="en-GB" sz="1200" b="1" i="0" u="none" dirty="0"/>
              <a:t> </a:t>
            </a:r>
            <a:r>
              <a:rPr lang="en-GB" sz="1200" b="1" i="0" u="sng" dirty="0"/>
              <a:t>What happens after you complete the Morrisby profile?</a:t>
            </a:r>
          </a:p>
        </p:txBody>
      </p:sp>
      <p:sp>
        <p:nvSpPr>
          <p:cNvPr id="4" name="Slide Number Placeholder 3">
            <a:extLst>
              <a:ext uri="{FF2B5EF4-FFF2-40B4-BE49-F238E27FC236}">
                <a16:creationId xmlns:a16="http://schemas.microsoft.com/office/drawing/2014/main" id="{31F28F6A-E771-C660-1A89-AE9BDE9E55DA}"/>
              </a:ext>
            </a:extLst>
          </p:cNvPr>
          <p:cNvSpPr>
            <a:spLocks noGrp="1"/>
          </p:cNvSpPr>
          <p:nvPr>
            <p:ph type="sldNum" sz="quarter" idx="5"/>
          </p:nvPr>
        </p:nvSpPr>
        <p:spPr/>
        <p:txBody>
          <a:bodyPr/>
          <a:lstStyle/>
          <a:p>
            <a:fld id="{14031CCB-41BC-4D1F-9E85-5FC85EDE2902}" type="slidenum">
              <a:rPr lang="en-AU" smtClean="0"/>
              <a:t>9</a:t>
            </a:fld>
            <a:endParaRPr lang="en-AU"/>
          </a:p>
        </p:txBody>
      </p:sp>
    </p:spTree>
    <p:extLst>
      <p:ext uri="{BB962C8B-B14F-4D97-AF65-F5344CB8AC3E}">
        <p14:creationId xmlns:p14="http://schemas.microsoft.com/office/powerpoint/2010/main" val="214564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6300" b="0" i="0">
                <a:solidFill>
                  <a:srgbClr val="002B59"/>
                </a:solidFill>
                <a:latin typeface="Arial Black"/>
                <a:cs typeface="Arial Black"/>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2000" b="0" i="0">
                <a:solidFill>
                  <a:srgbClr val="002B59"/>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00" b="0" i="0">
                <a:solidFill>
                  <a:srgbClr val="002B59"/>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000" b="0" i="0">
                <a:solidFill>
                  <a:srgbClr val="002B59"/>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00" b="0" i="0">
                <a:solidFill>
                  <a:srgbClr val="002B59"/>
                </a:solidFill>
                <a:latin typeface="Arial Black"/>
                <a:cs typeface="Arial Black"/>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00" b="0" i="0">
                <a:solidFill>
                  <a:srgbClr val="002B59"/>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5954A"/>
          </a:solidFill>
        </p:spPr>
        <p:txBody>
          <a:bodyPr wrap="square" lIns="0" tIns="0" rIns="0" bIns="0" rtlCol="0"/>
          <a:lstStyle/>
          <a:p>
            <a:endParaRPr/>
          </a:p>
        </p:txBody>
      </p:sp>
      <p:sp>
        <p:nvSpPr>
          <p:cNvPr id="2" name="Holder 2"/>
          <p:cNvSpPr>
            <a:spLocks noGrp="1"/>
          </p:cNvSpPr>
          <p:nvPr>
            <p:ph type="title"/>
          </p:nvPr>
        </p:nvSpPr>
        <p:spPr>
          <a:xfrm>
            <a:off x="7210523" y="552265"/>
            <a:ext cx="10370819" cy="4386940"/>
          </a:xfrm>
          <a:prstGeom prst="rect">
            <a:avLst/>
          </a:prstGeom>
        </p:spPr>
        <p:txBody>
          <a:bodyPr wrap="square" lIns="0" tIns="0" rIns="0" bIns="0">
            <a:spAutoFit/>
          </a:bodyPr>
          <a:lstStyle>
            <a:lvl1pPr>
              <a:defRPr sz="6300" b="0" i="0">
                <a:solidFill>
                  <a:srgbClr val="002B59"/>
                </a:solidFill>
                <a:latin typeface="Arial Black"/>
                <a:cs typeface="Arial Black"/>
              </a:defRPr>
            </a:lvl1pPr>
          </a:lstStyle>
          <a:p>
            <a:endParaRPr/>
          </a:p>
        </p:txBody>
      </p:sp>
      <p:sp>
        <p:nvSpPr>
          <p:cNvPr id="3" name="Holder 3"/>
          <p:cNvSpPr>
            <a:spLocks noGrp="1"/>
          </p:cNvSpPr>
          <p:nvPr>
            <p:ph type="body" idx="1"/>
          </p:nvPr>
        </p:nvSpPr>
        <p:spPr>
          <a:xfrm>
            <a:off x="9191569" y="2189968"/>
            <a:ext cx="7346950" cy="6297295"/>
          </a:xfrm>
          <a:prstGeom prst="rect">
            <a:avLst/>
          </a:prstGeom>
        </p:spPr>
        <p:txBody>
          <a:bodyPr wrap="square" lIns="0" tIns="0" rIns="0" bIns="0">
            <a:spAutoFit/>
          </a:bodyPr>
          <a:lstStyle>
            <a:lvl1pPr>
              <a:defRPr sz="2000" b="0" i="0">
                <a:solidFill>
                  <a:srgbClr val="002B59"/>
                </a:solidFill>
                <a:latin typeface="Tahoma"/>
                <a:cs typeface="Tahom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10/6/2025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3247" y="1108553"/>
            <a:ext cx="16494760" cy="8067675"/>
            <a:chOff x="723247" y="1108553"/>
            <a:chExt cx="16494760" cy="8067675"/>
          </a:xfrm>
        </p:grpSpPr>
        <p:sp>
          <p:nvSpPr>
            <p:cNvPr id="3" name="object 3"/>
            <p:cNvSpPr/>
            <p:nvPr/>
          </p:nvSpPr>
          <p:spPr>
            <a:xfrm>
              <a:off x="5358840" y="1108553"/>
              <a:ext cx="11858625" cy="8067675"/>
            </a:xfrm>
            <a:custGeom>
              <a:avLst/>
              <a:gdLst/>
              <a:ahLst/>
              <a:cxnLst/>
              <a:rect l="l" t="t" r="r" b="b"/>
              <a:pathLst>
                <a:path w="11858625" h="8067675">
                  <a:moveTo>
                    <a:pt x="11858624" y="8067674"/>
                  </a:moveTo>
                  <a:lnTo>
                    <a:pt x="0" y="8067674"/>
                  </a:lnTo>
                  <a:lnTo>
                    <a:pt x="0" y="0"/>
                  </a:lnTo>
                  <a:lnTo>
                    <a:pt x="11858624" y="0"/>
                  </a:lnTo>
                  <a:lnTo>
                    <a:pt x="11858624" y="8067674"/>
                  </a:lnTo>
                  <a:close/>
                </a:path>
              </a:pathLst>
            </a:custGeom>
            <a:solidFill>
              <a:srgbClr val="FEFEFD"/>
            </a:solidFill>
          </p:spPr>
          <p:txBody>
            <a:bodyPr wrap="square" lIns="0" tIns="0" rIns="0" bIns="0" rtlCol="0"/>
            <a:lstStyle/>
            <a:p>
              <a:endParaRPr/>
            </a:p>
          </p:txBody>
        </p:sp>
        <p:pic>
          <p:nvPicPr>
            <p:cNvPr id="4" name="object 4"/>
            <p:cNvPicPr/>
            <p:nvPr/>
          </p:nvPicPr>
          <p:blipFill>
            <a:blip r:embed="rId3" cstate="print"/>
            <a:stretch>
              <a:fillRect/>
            </a:stretch>
          </p:blipFill>
          <p:spPr>
            <a:xfrm>
              <a:off x="5607368" y="1365528"/>
              <a:ext cx="11363324" cy="7553324"/>
            </a:xfrm>
            <a:prstGeom prst="rect">
              <a:avLst/>
            </a:prstGeom>
          </p:spPr>
        </p:pic>
        <p:sp>
          <p:nvSpPr>
            <p:cNvPr id="5" name="object 5"/>
            <p:cNvSpPr/>
            <p:nvPr/>
          </p:nvSpPr>
          <p:spPr>
            <a:xfrm>
              <a:off x="723247" y="1996760"/>
              <a:ext cx="6986905" cy="6286500"/>
            </a:xfrm>
            <a:custGeom>
              <a:avLst/>
              <a:gdLst/>
              <a:ahLst/>
              <a:cxnLst/>
              <a:rect l="l" t="t" r="r" b="b"/>
              <a:pathLst>
                <a:path w="6986905" h="6286500">
                  <a:moveTo>
                    <a:pt x="6986587" y="6286500"/>
                  </a:moveTo>
                  <a:lnTo>
                    <a:pt x="0" y="6286500"/>
                  </a:lnTo>
                  <a:lnTo>
                    <a:pt x="0" y="0"/>
                  </a:lnTo>
                  <a:lnTo>
                    <a:pt x="6986587" y="0"/>
                  </a:lnTo>
                  <a:lnTo>
                    <a:pt x="6986587" y="628650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1593031" y="2372392"/>
            <a:ext cx="5242560" cy="1305560"/>
          </a:xfrm>
          <a:prstGeom prst="rect">
            <a:avLst/>
          </a:prstGeom>
        </p:spPr>
        <p:txBody>
          <a:bodyPr vert="horz" wrap="square" lIns="0" tIns="12700" rIns="0" bIns="0" rtlCol="0">
            <a:spAutoFit/>
          </a:bodyPr>
          <a:lstStyle/>
          <a:p>
            <a:pPr marL="12700">
              <a:lnSpc>
                <a:spcPct val="100000"/>
              </a:lnSpc>
              <a:spcBef>
                <a:spcPts val="100"/>
              </a:spcBef>
            </a:pPr>
            <a:r>
              <a:rPr sz="8400" spc="-400" dirty="0"/>
              <a:t>Preparing</a:t>
            </a:r>
            <a:endParaRPr sz="8400"/>
          </a:p>
        </p:txBody>
      </p:sp>
      <p:sp>
        <p:nvSpPr>
          <p:cNvPr id="7" name="object 7"/>
          <p:cNvSpPr txBox="1"/>
          <p:nvPr/>
        </p:nvSpPr>
        <p:spPr>
          <a:xfrm>
            <a:off x="1815381" y="3543967"/>
            <a:ext cx="4798060" cy="3648710"/>
          </a:xfrm>
          <a:prstGeom prst="rect">
            <a:avLst/>
          </a:prstGeom>
        </p:spPr>
        <p:txBody>
          <a:bodyPr vert="horz" wrap="square" lIns="0" tIns="135890" rIns="0" bIns="0" rtlCol="0">
            <a:spAutoFit/>
          </a:bodyPr>
          <a:lstStyle/>
          <a:p>
            <a:pPr marL="12065" marR="5080" indent="-635" algn="ctr">
              <a:lnSpc>
                <a:spcPts val="9220"/>
              </a:lnSpc>
              <a:spcBef>
                <a:spcPts val="1070"/>
              </a:spcBef>
            </a:pPr>
            <a:r>
              <a:rPr sz="8400" spc="-25" dirty="0">
                <a:solidFill>
                  <a:srgbClr val="002B59"/>
                </a:solidFill>
                <a:latin typeface="Arial Black"/>
                <a:cs typeface="Arial Black"/>
              </a:rPr>
              <a:t>for </a:t>
            </a:r>
            <a:r>
              <a:rPr sz="8400" spc="-305" dirty="0">
                <a:solidFill>
                  <a:srgbClr val="002B59"/>
                </a:solidFill>
                <a:latin typeface="Arial Black"/>
                <a:cs typeface="Arial Black"/>
              </a:rPr>
              <a:t>Morrisby </a:t>
            </a:r>
            <a:r>
              <a:rPr sz="8400" spc="-345" dirty="0">
                <a:solidFill>
                  <a:srgbClr val="002B59"/>
                </a:solidFill>
                <a:latin typeface="Arial Black"/>
                <a:cs typeface="Arial Black"/>
              </a:rPr>
              <a:t>Profiling</a:t>
            </a:r>
            <a:endParaRPr sz="8400" dirty="0">
              <a:latin typeface="Arial Black"/>
              <a:cs typeface="Arial Black"/>
            </a:endParaRPr>
          </a:p>
        </p:txBody>
      </p:sp>
      <p:sp>
        <p:nvSpPr>
          <p:cNvPr id="8" name="object 8"/>
          <p:cNvSpPr txBox="1"/>
          <p:nvPr/>
        </p:nvSpPr>
        <p:spPr>
          <a:xfrm>
            <a:off x="720858" y="7192984"/>
            <a:ext cx="6986905" cy="1177245"/>
          </a:xfrm>
          <a:prstGeom prst="rect">
            <a:avLst/>
          </a:prstGeom>
        </p:spPr>
        <p:txBody>
          <a:bodyPr vert="horz" wrap="square" lIns="0" tIns="12700" rIns="0" bIns="0" rtlCol="0">
            <a:spAutoFit/>
          </a:bodyPr>
          <a:lstStyle/>
          <a:p>
            <a:pPr marL="12700" algn="ctr">
              <a:lnSpc>
                <a:spcPct val="100000"/>
              </a:lnSpc>
              <a:spcBef>
                <a:spcPts val="100"/>
              </a:spcBef>
            </a:pPr>
            <a:r>
              <a:rPr sz="2700" spc="170" dirty="0">
                <a:solidFill>
                  <a:srgbClr val="002B59"/>
                </a:solidFill>
                <a:latin typeface="Tahoma"/>
                <a:cs typeface="Tahoma"/>
              </a:rPr>
              <a:t>My</a:t>
            </a:r>
            <a:r>
              <a:rPr sz="2700" spc="-140" dirty="0">
                <a:solidFill>
                  <a:srgbClr val="002B59"/>
                </a:solidFill>
                <a:latin typeface="Tahoma"/>
                <a:cs typeface="Tahoma"/>
              </a:rPr>
              <a:t> </a:t>
            </a:r>
            <a:r>
              <a:rPr sz="2700" spc="90" dirty="0">
                <a:solidFill>
                  <a:srgbClr val="002B59"/>
                </a:solidFill>
                <a:latin typeface="Tahoma"/>
                <a:cs typeface="Tahoma"/>
              </a:rPr>
              <a:t>Career</a:t>
            </a:r>
            <a:r>
              <a:rPr sz="2700" spc="-140" dirty="0">
                <a:solidFill>
                  <a:srgbClr val="002B59"/>
                </a:solidFill>
                <a:latin typeface="Tahoma"/>
                <a:cs typeface="Tahoma"/>
              </a:rPr>
              <a:t> </a:t>
            </a:r>
            <a:r>
              <a:rPr sz="2700" spc="-10" dirty="0">
                <a:solidFill>
                  <a:srgbClr val="002B59"/>
                </a:solidFill>
                <a:latin typeface="Tahoma"/>
                <a:cs typeface="Tahoma"/>
              </a:rPr>
              <a:t>Insights</a:t>
            </a:r>
            <a:r>
              <a:rPr lang="en-AU" sz="2700" spc="-10" dirty="0">
                <a:solidFill>
                  <a:srgbClr val="002B59"/>
                </a:solidFill>
                <a:latin typeface="Tahoma"/>
                <a:cs typeface="Tahoma"/>
              </a:rPr>
              <a:t> </a:t>
            </a:r>
          </a:p>
          <a:p>
            <a:pPr marL="12700" algn="ctr">
              <a:lnSpc>
                <a:spcPct val="100000"/>
              </a:lnSpc>
              <a:spcBef>
                <a:spcPts val="100"/>
              </a:spcBef>
            </a:pPr>
            <a:r>
              <a:rPr lang="en-AU" sz="2000" spc="-10" dirty="0">
                <a:solidFill>
                  <a:srgbClr val="002B59"/>
                </a:solidFill>
                <a:latin typeface="Tahoma"/>
                <a:cs typeface="Tahoma"/>
              </a:rPr>
              <a:t>for students (aged 15+) in specialist school settings</a:t>
            </a:r>
          </a:p>
          <a:p>
            <a:pPr marL="12700" algn="ctr">
              <a:lnSpc>
                <a:spcPct val="100000"/>
              </a:lnSpc>
              <a:spcBef>
                <a:spcPts val="100"/>
              </a:spcBef>
            </a:pPr>
            <a:endParaRPr sz="2700" dirty="0">
              <a:latin typeface="Tahoma"/>
              <a:cs typeface="Tahoma"/>
            </a:endParaRPr>
          </a:p>
        </p:txBody>
      </p:sp>
      <p:pic>
        <p:nvPicPr>
          <p:cNvPr id="9" name="object 9"/>
          <p:cNvPicPr/>
          <p:nvPr/>
        </p:nvPicPr>
        <p:blipFill>
          <a:blip r:embed="rId4" cstate="print"/>
          <a:stretch>
            <a:fillRect/>
          </a:stretch>
        </p:blipFill>
        <p:spPr>
          <a:xfrm>
            <a:off x="178586" y="9171467"/>
            <a:ext cx="1628774" cy="9334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9751-15EC-7B58-D5B5-C934A6341DE5}"/>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7B2E5F2-2F6D-4354-2BD6-67C2E4C30950}"/>
              </a:ext>
            </a:extLst>
          </p:cNvPr>
          <p:cNvSpPr txBox="1"/>
          <p:nvPr/>
        </p:nvSpPr>
        <p:spPr>
          <a:xfrm>
            <a:off x="1371600" y="2933517"/>
            <a:ext cx="9525000" cy="6043129"/>
          </a:xfrm>
          <a:prstGeom prst="rect">
            <a:avLst/>
          </a:prstGeom>
        </p:spPr>
        <p:txBody>
          <a:bodyPr vert="horz" wrap="square" lIns="0" tIns="11430" rIns="0" bIns="0" rtlCol="0">
            <a:spAutoFit/>
          </a:bodyPr>
          <a:lstStyle/>
          <a:p>
            <a:pPr marL="469900" marR="5080" indent="-457200">
              <a:lnSpc>
                <a:spcPct val="134400"/>
              </a:lnSpc>
              <a:spcBef>
                <a:spcPts val="90"/>
              </a:spcBef>
              <a:buFont typeface="Arial" panose="020B0604020202020204" pitchFamily="34" charset="0"/>
              <a:buChar char="•"/>
            </a:pPr>
            <a:r>
              <a:rPr lang="en-US" sz="3200" spc="65" dirty="0">
                <a:solidFill>
                  <a:srgbClr val="002B59"/>
                </a:solidFill>
                <a:latin typeface="Tahoma"/>
                <a:cs typeface="Tahoma"/>
              </a:rPr>
              <a:t>Y</a:t>
            </a:r>
            <a:r>
              <a:rPr lang="en-US" sz="3200" spc="95" dirty="0">
                <a:solidFill>
                  <a:srgbClr val="002B59"/>
                </a:solidFill>
                <a:latin typeface="Tahoma"/>
                <a:cs typeface="Tahoma"/>
              </a:rPr>
              <a:t>our</a:t>
            </a:r>
            <a:r>
              <a:rPr lang="en-US" sz="3200" spc="-85" dirty="0">
                <a:solidFill>
                  <a:srgbClr val="002B59"/>
                </a:solidFill>
                <a:latin typeface="Tahoma"/>
                <a:cs typeface="Tahoma"/>
              </a:rPr>
              <a:t> personal and unique </a:t>
            </a:r>
            <a:r>
              <a:rPr lang="en-US" sz="3200" spc="65" dirty="0">
                <a:solidFill>
                  <a:srgbClr val="002B59"/>
                </a:solidFill>
                <a:latin typeface="Tahoma"/>
                <a:cs typeface="Tahoma"/>
              </a:rPr>
              <a:t>results </a:t>
            </a:r>
            <a:r>
              <a:rPr lang="en-US" sz="3200" spc="75" dirty="0">
                <a:solidFill>
                  <a:srgbClr val="002B59"/>
                </a:solidFill>
                <a:latin typeface="Tahoma"/>
                <a:cs typeface="Tahoma"/>
              </a:rPr>
              <a:t>can</a:t>
            </a:r>
            <a:r>
              <a:rPr lang="en-US" sz="3200" spc="-95" dirty="0">
                <a:solidFill>
                  <a:srgbClr val="002B59"/>
                </a:solidFill>
                <a:latin typeface="Tahoma"/>
                <a:cs typeface="Tahoma"/>
              </a:rPr>
              <a:t> </a:t>
            </a:r>
            <a:r>
              <a:rPr lang="en-US" sz="3200" spc="110" dirty="0">
                <a:solidFill>
                  <a:srgbClr val="002B59"/>
                </a:solidFill>
                <a:latin typeface="Tahoma"/>
                <a:cs typeface="Tahoma"/>
              </a:rPr>
              <a:t>be</a:t>
            </a:r>
            <a:r>
              <a:rPr lang="en-US" sz="3200" spc="-90" dirty="0">
                <a:solidFill>
                  <a:srgbClr val="002B59"/>
                </a:solidFill>
                <a:latin typeface="Tahoma"/>
                <a:cs typeface="Tahoma"/>
              </a:rPr>
              <a:t> seen i</a:t>
            </a:r>
            <a:r>
              <a:rPr lang="en-US" sz="3200" spc="85" dirty="0">
                <a:solidFill>
                  <a:srgbClr val="002B59"/>
                </a:solidFill>
                <a:latin typeface="Tahoma"/>
                <a:cs typeface="Tahoma"/>
              </a:rPr>
              <a:t>n</a:t>
            </a:r>
            <a:r>
              <a:rPr lang="en-US" sz="3200" spc="-95" dirty="0">
                <a:solidFill>
                  <a:srgbClr val="002B59"/>
                </a:solidFill>
                <a:latin typeface="Tahoma"/>
                <a:cs typeface="Tahoma"/>
              </a:rPr>
              <a:t> </a:t>
            </a:r>
            <a:r>
              <a:rPr lang="en-US" sz="3200" spc="20" dirty="0">
                <a:solidFill>
                  <a:srgbClr val="002B59"/>
                </a:solidFill>
                <a:latin typeface="Tahoma"/>
                <a:cs typeface="Tahoma"/>
              </a:rPr>
              <a:t>an online</a:t>
            </a:r>
            <a:r>
              <a:rPr lang="en-US" sz="3200" spc="-90" dirty="0">
                <a:solidFill>
                  <a:srgbClr val="002B59"/>
                </a:solidFill>
                <a:latin typeface="Tahoma"/>
                <a:cs typeface="Tahoma"/>
              </a:rPr>
              <a:t> </a:t>
            </a:r>
            <a:r>
              <a:rPr lang="en-US" sz="3200" spc="85" dirty="0">
                <a:solidFill>
                  <a:srgbClr val="002B59"/>
                </a:solidFill>
                <a:latin typeface="Tahoma"/>
                <a:cs typeface="Tahoma"/>
              </a:rPr>
              <a:t>report which can also be downloaded and printed</a:t>
            </a:r>
          </a:p>
          <a:p>
            <a:pPr marL="469900" marR="405130" indent="-457200">
              <a:lnSpc>
                <a:spcPct val="134400"/>
              </a:lnSpc>
              <a:buFont typeface="Arial" panose="020B0604020202020204" pitchFamily="34" charset="0"/>
              <a:buChar char="•"/>
            </a:pPr>
            <a:endParaRPr lang="en-AU" sz="3200" spc="110" dirty="0">
              <a:solidFill>
                <a:srgbClr val="002B59"/>
              </a:solidFill>
              <a:latin typeface="Tahoma"/>
              <a:cs typeface="Tahoma"/>
            </a:endParaRPr>
          </a:p>
          <a:p>
            <a:pPr marL="469900" marR="405130" indent="-457200">
              <a:lnSpc>
                <a:spcPct val="134400"/>
              </a:lnSpc>
              <a:buFont typeface="Arial" panose="020B0604020202020204" pitchFamily="34" charset="0"/>
              <a:buChar char="•"/>
            </a:pPr>
            <a:r>
              <a:rPr sz="3200" spc="110" dirty="0">
                <a:solidFill>
                  <a:srgbClr val="002B59"/>
                </a:solidFill>
                <a:latin typeface="Tahoma"/>
                <a:cs typeface="Tahoma"/>
              </a:rPr>
              <a:t>Morrisby</a:t>
            </a:r>
            <a:r>
              <a:rPr sz="3200" spc="-95" dirty="0">
                <a:solidFill>
                  <a:srgbClr val="002B59"/>
                </a:solidFill>
                <a:latin typeface="Tahoma"/>
                <a:cs typeface="Tahoma"/>
              </a:rPr>
              <a:t> </a:t>
            </a:r>
            <a:r>
              <a:rPr sz="3200" spc="60" dirty="0">
                <a:solidFill>
                  <a:srgbClr val="002B59"/>
                </a:solidFill>
                <a:latin typeface="Tahoma"/>
                <a:cs typeface="Tahoma"/>
              </a:rPr>
              <a:t>is</a:t>
            </a:r>
            <a:r>
              <a:rPr sz="3200" spc="-90" dirty="0">
                <a:solidFill>
                  <a:srgbClr val="002B59"/>
                </a:solidFill>
                <a:latin typeface="Tahoma"/>
                <a:cs typeface="Tahoma"/>
              </a:rPr>
              <a:t> </a:t>
            </a:r>
            <a:r>
              <a:rPr sz="3200" spc="80" dirty="0">
                <a:solidFill>
                  <a:srgbClr val="002B59"/>
                </a:solidFill>
                <a:latin typeface="Tahoma"/>
                <a:cs typeface="Tahoma"/>
              </a:rPr>
              <a:t>also</a:t>
            </a:r>
            <a:r>
              <a:rPr sz="3200" spc="-90" dirty="0">
                <a:solidFill>
                  <a:srgbClr val="002B59"/>
                </a:solidFill>
                <a:latin typeface="Tahoma"/>
                <a:cs typeface="Tahoma"/>
              </a:rPr>
              <a:t> </a:t>
            </a:r>
            <a:r>
              <a:rPr sz="3200" spc="100" dirty="0">
                <a:solidFill>
                  <a:srgbClr val="002B59"/>
                </a:solidFill>
                <a:latin typeface="Tahoma"/>
                <a:cs typeface="Tahoma"/>
              </a:rPr>
              <a:t>an</a:t>
            </a:r>
            <a:r>
              <a:rPr sz="3200" spc="-95" dirty="0">
                <a:solidFill>
                  <a:srgbClr val="002B59"/>
                </a:solidFill>
                <a:latin typeface="Tahoma"/>
                <a:cs typeface="Tahoma"/>
              </a:rPr>
              <a:t> </a:t>
            </a:r>
            <a:r>
              <a:rPr sz="3200" spc="45" dirty="0">
                <a:solidFill>
                  <a:srgbClr val="002B59"/>
                </a:solidFill>
                <a:latin typeface="Tahoma"/>
                <a:cs typeface="Tahoma"/>
              </a:rPr>
              <a:t>interactive </a:t>
            </a:r>
            <a:r>
              <a:rPr sz="3200" spc="80" dirty="0">
                <a:solidFill>
                  <a:srgbClr val="002B59"/>
                </a:solidFill>
                <a:latin typeface="Tahoma"/>
                <a:cs typeface="Tahoma"/>
              </a:rPr>
              <a:t>profile</a:t>
            </a:r>
            <a:r>
              <a:rPr sz="3200" spc="-85" dirty="0">
                <a:solidFill>
                  <a:srgbClr val="002B59"/>
                </a:solidFill>
                <a:latin typeface="Tahoma"/>
                <a:cs typeface="Tahoma"/>
              </a:rPr>
              <a:t> </a:t>
            </a:r>
            <a:r>
              <a:rPr sz="3200" spc="90" dirty="0">
                <a:solidFill>
                  <a:srgbClr val="002B59"/>
                </a:solidFill>
                <a:latin typeface="Tahoma"/>
                <a:cs typeface="Tahoma"/>
              </a:rPr>
              <a:t>where</a:t>
            </a:r>
            <a:r>
              <a:rPr sz="3200" spc="-85" dirty="0">
                <a:solidFill>
                  <a:srgbClr val="002B59"/>
                </a:solidFill>
                <a:latin typeface="Tahoma"/>
                <a:cs typeface="Tahoma"/>
              </a:rPr>
              <a:t> </a:t>
            </a:r>
            <a:r>
              <a:rPr sz="3200" spc="95" dirty="0">
                <a:solidFill>
                  <a:srgbClr val="002B59"/>
                </a:solidFill>
                <a:latin typeface="Tahoma"/>
                <a:cs typeface="Tahoma"/>
              </a:rPr>
              <a:t>you</a:t>
            </a:r>
            <a:r>
              <a:rPr sz="3200" spc="-85" dirty="0">
                <a:solidFill>
                  <a:srgbClr val="002B59"/>
                </a:solidFill>
                <a:latin typeface="Tahoma"/>
                <a:cs typeface="Tahoma"/>
              </a:rPr>
              <a:t> </a:t>
            </a:r>
            <a:r>
              <a:rPr sz="3200" spc="75" dirty="0">
                <a:solidFill>
                  <a:srgbClr val="002B59"/>
                </a:solidFill>
                <a:latin typeface="Tahoma"/>
                <a:cs typeface="Tahoma"/>
              </a:rPr>
              <a:t>can</a:t>
            </a:r>
            <a:r>
              <a:rPr sz="3200" spc="-85" dirty="0">
                <a:solidFill>
                  <a:srgbClr val="002B59"/>
                </a:solidFill>
                <a:latin typeface="Tahoma"/>
                <a:cs typeface="Tahoma"/>
              </a:rPr>
              <a:t> </a:t>
            </a:r>
            <a:r>
              <a:rPr sz="3200" spc="80" dirty="0">
                <a:solidFill>
                  <a:srgbClr val="002B59"/>
                </a:solidFill>
                <a:latin typeface="Tahoma"/>
                <a:cs typeface="Tahoma"/>
              </a:rPr>
              <a:t>explore </a:t>
            </a:r>
            <a:r>
              <a:rPr sz="3200" spc="110" dirty="0">
                <a:solidFill>
                  <a:srgbClr val="002B59"/>
                </a:solidFill>
                <a:latin typeface="Tahoma"/>
                <a:cs typeface="Tahoma"/>
              </a:rPr>
              <a:t>and</a:t>
            </a:r>
            <a:r>
              <a:rPr sz="3200" spc="-90" dirty="0">
                <a:solidFill>
                  <a:srgbClr val="002B59"/>
                </a:solidFill>
                <a:latin typeface="Tahoma"/>
                <a:cs typeface="Tahoma"/>
              </a:rPr>
              <a:t> </a:t>
            </a:r>
            <a:r>
              <a:rPr sz="3200" spc="85" dirty="0">
                <a:solidFill>
                  <a:srgbClr val="002B59"/>
                </a:solidFill>
                <a:latin typeface="Tahoma"/>
                <a:cs typeface="Tahoma"/>
              </a:rPr>
              <a:t>customize</a:t>
            </a:r>
            <a:r>
              <a:rPr sz="3200" spc="-85" dirty="0">
                <a:solidFill>
                  <a:srgbClr val="002B59"/>
                </a:solidFill>
                <a:latin typeface="Tahoma"/>
                <a:cs typeface="Tahoma"/>
              </a:rPr>
              <a:t> </a:t>
            </a:r>
            <a:r>
              <a:rPr lang="en-AU" sz="3200" spc="-85" dirty="0">
                <a:solidFill>
                  <a:srgbClr val="002B59"/>
                </a:solidFill>
                <a:latin typeface="Tahoma"/>
                <a:cs typeface="Tahoma"/>
              </a:rPr>
              <a:t>the information in it</a:t>
            </a:r>
          </a:p>
          <a:p>
            <a:pPr marL="12700" marR="405130">
              <a:lnSpc>
                <a:spcPct val="134400"/>
              </a:lnSpc>
            </a:pPr>
            <a:endParaRPr lang="en-AU" sz="3200" spc="-85" dirty="0">
              <a:solidFill>
                <a:srgbClr val="002B59"/>
              </a:solidFill>
              <a:latin typeface="Tahoma"/>
              <a:cs typeface="Tahoma"/>
            </a:endParaRPr>
          </a:p>
          <a:p>
            <a:pPr marL="12700" marR="405130" algn="l">
              <a:lnSpc>
                <a:spcPct val="134400"/>
              </a:lnSpc>
            </a:pPr>
            <a:r>
              <a:rPr lang="en-US" sz="4000" spc="65" dirty="0">
                <a:solidFill>
                  <a:srgbClr val="002060"/>
                </a:solidFill>
                <a:latin typeface="Aptos Black" panose="020F0502020204030204" pitchFamily="34" charset="0"/>
              </a:rPr>
              <a:t>    Your profile report</a:t>
            </a:r>
            <a:r>
              <a:rPr lang="en-US" sz="4000" spc="-70" dirty="0">
                <a:solidFill>
                  <a:srgbClr val="002060"/>
                </a:solidFill>
                <a:latin typeface="Aptos Black" panose="020F0502020204030204" pitchFamily="34" charset="0"/>
              </a:rPr>
              <a:t> </a:t>
            </a:r>
            <a:r>
              <a:rPr lang="en-US" sz="4000" dirty="0">
                <a:solidFill>
                  <a:srgbClr val="002060"/>
                </a:solidFill>
                <a:latin typeface="Aptos Black" panose="020F0502020204030204" pitchFamily="34" charset="0"/>
              </a:rPr>
              <a:t>is</a:t>
            </a:r>
            <a:r>
              <a:rPr lang="en-US" sz="4000" spc="-70" dirty="0">
                <a:solidFill>
                  <a:srgbClr val="002060"/>
                </a:solidFill>
                <a:latin typeface="Aptos Black" panose="020F0502020204030204" pitchFamily="34" charset="0"/>
              </a:rPr>
              <a:t> </a:t>
            </a:r>
            <a:r>
              <a:rPr lang="en-US" sz="4000" dirty="0">
                <a:solidFill>
                  <a:srgbClr val="002060"/>
                </a:solidFill>
                <a:latin typeface="Aptos Black" panose="020F0502020204030204" pitchFamily="34" charset="0"/>
              </a:rPr>
              <a:t>all</a:t>
            </a:r>
            <a:r>
              <a:rPr lang="en-US" sz="4000" spc="-70" dirty="0">
                <a:solidFill>
                  <a:srgbClr val="002060"/>
                </a:solidFill>
                <a:latin typeface="Aptos Black" panose="020F0502020204030204" pitchFamily="34" charset="0"/>
              </a:rPr>
              <a:t> </a:t>
            </a:r>
            <a:r>
              <a:rPr lang="en-US" sz="4000" spc="80" dirty="0">
                <a:solidFill>
                  <a:srgbClr val="002060"/>
                </a:solidFill>
                <a:latin typeface="Aptos Black" panose="020F0502020204030204" pitchFamily="34" charset="0"/>
              </a:rPr>
              <a:t>about</a:t>
            </a:r>
            <a:r>
              <a:rPr lang="en-US" sz="4000" spc="-75" dirty="0">
                <a:solidFill>
                  <a:srgbClr val="002060"/>
                </a:solidFill>
                <a:latin typeface="Aptos Black" panose="020F0502020204030204" pitchFamily="34" charset="0"/>
              </a:rPr>
              <a:t> YOU</a:t>
            </a:r>
            <a:r>
              <a:rPr lang="en-US" sz="4000" dirty="0">
                <a:solidFill>
                  <a:srgbClr val="002060"/>
                </a:solidFill>
                <a:latin typeface="Aptos Black" panose="020F0502020204030204" pitchFamily="34" charset="0"/>
              </a:rPr>
              <a:t>!</a:t>
            </a:r>
            <a:endParaRPr sz="4000" dirty="0">
              <a:latin typeface="Tahoma"/>
              <a:cs typeface="Tahoma"/>
            </a:endParaRPr>
          </a:p>
        </p:txBody>
      </p:sp>
      <p:sp>
        <p:nvSpPr>
          <p:cNvPr id="6" name="object 6">
            <a:extLst>
              <a:ext uri="{FF2B5EF4-FFF2-40B4-BE49-F238E27FC236}">
                <a16:creationId xmlns:a16="http://schemas.microsoft.com/office/drawing/2014/main" id="{873A4371-859A-03C4-010E-14A22F02022D}"/>
              </a:ext>
            </a:extLst>
          </p:cNvPr>
          <p:cNvSpPr txBox="1">
            <a:spLocks noGrp="1"/>
          </p:cNvSpPr>
          <p:nvPr>
            <p:ph type="title"/>
          </p:nvPr>
        </p:nvSpPr>
        <p:spPr>
          <a:xfrm>
            <a:off x="381000" y="1028700"/>
            <a:ext cx="11201400" cy="956480"/>
          </a:xfrm>
          <a:prstGeom prst="rect">
            <a:avLst/>
          </a:prstGeom>
        </p:spPr>
        <p:txBody>
          <a:bodyPr vert="horz" wrap="square" lIns="0" tIns="12700" rIns="0" bIns="0" rtlCol="0">
            <a:spAutoFit/>
          </a:bodyPr>
          <a:lstStyle/>
          <a:p>
            <a:pPr marL="12700" marR="5080" algn="ctr">
              <a:lnSpc>
                <a:spcPct val="106700"/>
              </a:lnSpc>
              <a:spcBef>
                <a:spcPts val="100"/>
              </a:spcBef>
            </a:pPr>
            <a:r>
              <a:rPr lang="en-AU" sz="6000" spc="-270" dirty="0"/>
              <a:t>Your Morrisby Profile</a:t>
            </a:r>
            <a:endParaRPr sz="6000" dirty="0"/>
          </a:p>
        </p:txBody>
      </p:sp>
      <p:pic>
        <p:nvPicPr>
          <p:cNvPr id="20" name="Picture 19">
            <a:extLst>
              <a:ext uri="{FF2B5EF4-FFF2-40B4-BE49-F238E27FC236}">
                <a16:creationId xmlns:a16="http://schemas.microsoft.com/office/drawing/2014/main" id="{BA5F3B16-8E11-F7E0-207C-3897F9F95477}"/>
              </a:ext>
            </a:extLst>
          </p:cNvPr>
          <p:cNvPicPr>
            <a:picLocks noChangeAspect="1"/>
          </p:cNvPicPr>
          <p:nvPr/>
        </p:nvPicPr>
        <p:blipFill>
          <a:blip r:embed="rId3"/>
          <a:stretch>
            <a:fillRect/>
          </a:stretch>
        </p:blipFill>
        <p:spPr>
          <a:xfrm>
            <a:off x="11680723" y="2019300"/>
            <a:ext cx="6248400" cy="8050437"/>
          </a:xfrm>
          <a:prstGeom prst="rect">
            <a:avLst/>
          </a:prstGeom>
        </p:spPr>
      </p:pic>
      <p:pic>
        <p:nvPicPr>
          <p:cNvPr id="7" name="Picture 6">
            <a:extLst>
              <a:ext uri="{FF2B5EF4-FFF2-40B4-BE49-F238E27FC236}">
                <a16:creationId xmlns:a16="http://schemas.microsoft.com/office/drawing/2014/main" id="{741D6CB4-2722-C9CD-4492-75ED8DAB9839}"/>
              </a:ext>
            </a:extLst>
          </p:cNvPr>
          <p:cNvPicPr>
            <a:picLocks noChangeAspect="1"/>
          </p:cNvPicPr>
          <p:nvPr/>
        </p:nvPicPr>
        <p:blipFill>
          <a:blip r:embed="rId4"/>
          <a:stretch>
            <a:fillRect/>
          </a:stretch>
        </p:blipFill>
        <p:spPr>
          <a:xfrm>
            <a:off x="16065934" y="537929"/>
            <a:ext cx="1700931" cy="981541"/>
          </a:xfrm>
          <a:prstGeom prst="rect">
            <a:avLst/>
          </a:prstGeom>
        </p:spPr>
      </p:pic>
      <p:sp>
        <p:nvSpPr>
          <p:cNvPr id="3" name="TextBox 2">
            <a:extLst>
              <a:ext uri="{FF2B5EF4-FFF2-40B4-BE49-F238E27FC236}">
                <a16:creationId xmlns:a16="http://schemas.microsoft.com/office/drawing/2014/main" id="{38F8ED69-8F0B-E3CE-A74C-E4742D968480}"/>
              </a:ext>
            </a:extLst>
          </p:cNvPr>
          <p:cNvSpPr txBox="1"/>
          <p:nvPr/>
        </p:nvSpPr>
        <p:spPr>
          <a:xfrm>
            <a:off x="2819400" y="9451392"/>
            <a:ext cx="9144000" cy="415948"/>
          </a:xfrm>
          <a:prstGeom prst="rect">
            <a:avLst/>
          </a:prstGeom>
          <a:noFill/>
        </p:spPr>
        <p:txBody>
          <a:bodyPr wrap="square">
            <a:spAutoFit/>
          </a:bodyPr>
          <a:lstStyle/>
          <a:p>
            <a:pPr marL="12700" marR="236854">
              <a:lnSpc>
                <a:spcPct val="125000"/>
              </a:lnSpc>
              <a:spcBef>
                <a:spcPts val="1095"/>
              </a:spcBef>
            </a:pPr>
            <a:endParaRPr lang="en-US" sz="1800" dirty="0">
              <a:solidFill>
                <a:srgbClr val="002060"/>
              </a:solidFill>
              <a:latin typeface="Aptos Black" panose="020F0502020204030204" pitchFamily="34" charset="0"/>
            </a:endParaRPr>
          </a:p>
        </p:txBody>
      </p:sp>
    </p:spTree>
    <p:extLst>
      <p:ext uri="{BB962C8B-B14F-4D97-AF65-F5344CB8AC3E}">
        <p14:creationId xmlns:p14="http://schemas.microsoft.com/office/powerpoint/2010/main" val="820798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D5362-7043-E75A-369A-DCFD8764A88E}"/>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CFA610BD-131A-75F9-892D-48B770892968}"/>
              </a:ext>
            </a:extLst>
          </p:cNvPr>
          <p:cNvSpPr txBox="1"/>
          <p:nvPr/>
        </p:nvSpPr>
        <p:spPr>
          <a:xfrm>
            <a:off x="9982200" y="4152900"/>
            <a:ext cx="7315200" cy="4098238"/>
          </a:xfrm>
          <a:prstGeom prst="rect">
            <a:avLst/>
          </a:prstGeom>
        </p:spPr>
        <p:txBody>
          <a:bodyPr vert="horz" wrap="square" lIns="0" tIns="11430" rIns="0" bIns="0" rtlCol="0">
            <a:spAutoFit/>
          </a:bodyPr>
          <a:lstStyle/>
          <a:p>
            <a:pPr marL="12700" marR="5080">
              <a:lnSpc>
                <a:spcPct val="134400"/>
              </a:lnSpc>
              <a:spcBef>
                <a:spcPts val="90"/>
              </a:spcBef>
            </a:pPr>
            <a:r>
              <a:rPr lang="en-US" sz="3600" spc="65" dirty="0">
                <a:solidFill>
                  <a:srgbClr val="002B59"/>
                </a:solidFill>
                <a:latin typeface="Tahoma"/>
                <a:cs typeface="Tahoma"/>
              </a:rPr>
              <a:t>Y</a:t>
            </a:r>
            <a:r>
              <a:rPr lang="en-US" sz="3600" spc="80" dirty="0">
                <a:solidFill>
                  <a:srgbClr val="002B59"/>
                </a:solidFill>
                <a:latin typeface="Tahoma"/>
                <a:cs typeface="Tahoma"/>
              </a:rPr>
              <a:t>ou</a:t>
            </a:r>
            <a:r>
              <a:rPr lang="en-US" sz="3600" spc="-90" dirty="0">
                <a:solidFill>
                  <a:srgbClr val="002B59"/>
                </a:solidFill>
                <a:latin typeface="Tahoma"/>
                <a:cs typeface="Tahoma"/>
              </a:rPr>
              <a:t> </a:t>
            </a:r>
            <a:r>
              <a:rPr lang="en-US" sz="3600" spc="55" dirty="0">
                <a:solidFill>
                  <a:srgbClr val="002B59"/>
                </a:solidFill>
                <a:latin typeface="Tahoma"/>
                <a:cs typeface="Tahoma"/>
              </a:rPr>
              <a:t>will</a:t>
            </a:r>
            <a:r>
              <a:rPr lang="en-US" sz="3600" spc="-90" dirty="0">
                <a:solidFill>
                  <a:srgbClr val="002B59"/>
                </a:solidFill>
                <a:latin typeface="Tahoma"/>
                <a:cs typeface="Tahoma"/>
              </a:rPr>
              <a:t> </a:t>
            </a:r>
            <a:r>
              <a:rPr lang="en-US" sz="3600" spc="75" dirty="0">
                <a:solidFill>
                  <a:srgbClr val="002B59"/>
                </a:solidFill>
                <a:latin typeface="Tahoma"/>
                <a:cs typeface="Tahoma"/>
              </a:rPr>
              <a:t>see</a:t>
            </a:r>
            <a:r>
              <a:rPr lang="en-US" sz="3600" spc="-90" dirty="0">
                <a:solidFill>
                  <a:srgbClr val="002B59"/>
                </a:solidFill>
                <a:latin typeface="Tahoma"/>
                <a:cs typeface="Tahoma"/>
              </a:rPr>
              <a:t> some pictures, charts and graphs showing your favourite interests, and other info which could include your personality and preferred work styles</a:t>
            </a:r>
          </a:p>
          <a:p>
            <a:pPr marL="355600" marR="5080" indent="-342900">
              <a:lnSpc>
                <a:spcPct val="134400"/>
              </a:lnSpc>
              <a:spcBef>
                <a:spcPts val="90"/>
              </a:spcBef>
              <a:buFont typeface="Arial" panose="020B0604020202020204" pitchFamily="34" charset="0"/>
              <a:buChar char="•"/>
            </a:pPr>
            <a:endParaRPr lang="en-US" sz="2000" spc="-90" dirty="0">
              <a:solidFill>
                <a:srgbClr val="002B59"/>
              </a:solidFill>
              <a:latin typeface="Tahoma"/>
              <a:cs typeface="Tahoma"/>
            </a:endParaRPr>
          </a:p>
        </p:txBody>
      </p:sp>
      <p:sp>
        <p:nvSpPr>
          <p:cNvPr id="6" name="object 6">
            <a:extLst>
              <a:ext uri="{FF2B5EF4-FFF2-40B4-BE49-F238E27FC236}">
                <a16:creationId xmlns:a16="http://schemas.microsoft.com/office/drawing/2014/main" id="{8F31A16A-AAC8-B96B-412F-E5371C528E9F}"/>
              </a:ext>
            </a:extLst>
          </p:cNvPr>
          <p:cNvSpPr txBox="1">
            <a:spLocks noGrp="1"/>
          </p:cNvSpPr>
          <p:nvPr>
            <p:ph type="title"/>
          </p:nvPr>
        </p:nvSpPr>
        <p:spPr>
          <a:xfrm>
            <a:off x="9606141" y="1063640"/>
            <a:ext cx="8067318" cy="1944443"/>
          </a:xfrm>
          <a:prstGeom prst="rect">
            <a:avLst/>
          </a:prstGeom>
        </p:spPr>
        <p:txBody>
          <a:bodyPr vert="horz" wrap="square" lIns="0" tIns="12700" rIns="0" bIns="0" rtlCol="0">
            <a:spAutoFit/>
          </a:bodyPr>
          <a:lstStyle/>
          <a:p>
            <a:pPr marL="12700" marR="5080" algn="ctr">
              <a:lnSpc>
                <a:spcPct val="106700"/>
              </a:lnSpc>
              <a:spcBef>
                <a:spcPts val="100"/>
              </a:spcBef>
            </a:pPr>
            <a:r>
              <a:rPr sz="6000" spc="-270" dirty="0"/>
              <a:t>W</a:t>
            </a:r>
            <a:r>
              <a:rPr lang="en-AU" sz="6000" spc="-270" dirty="0"/>
              <a:t>hat will the results look like?</a:t>
            </a:r>
            <a:endParaRPr sz="6000" dirty="0"/>
          </a:p>
        </p:txBody>
      </p:sp>
      <p:pic>
        <p:nvPicPr>
          <p:cNvPr id="15" name="Picture 14">
            <a:extLst>
              <a:ext uri="{FF2B5EF4-FFF2-40B4-BE49-F238E27FC236}">
                <a16:creationId xmlns:a16="http://schemas.microsoft.com/office/drawing/2014/main" id="{1F2ED130-AD29-4E2D-AE50-EF1B5624617D}"/>
              </a:ext>
            </a:extLst>
          </p:cNvPr>
          <p:cNvPicPr>
            <a:picLocks noChangeAspect="1"/>
          </p:cNvPicPr>
          <p:nvPr/>
        </p:nvPicPr>
        <p:blipFill>
          <a:blip r:embed="rId3"/>
          <a:stretch>
            <a:fillRect/>
          </a:stretch>
        </p:blipFill>
        <p:spPr>
          <a:xfrm>
            <a:off x="669979" y="2476500"/>
            <a:ext cx="8237511" cy="5916905"/>
          </a:xfrm>
          <a:prstGeom prst="rect">
            <a:avLst/>
          </a:prstGeom>
        </p:spPr>
      </p:pic>
      <p:pic>
        <p:nvPicPr>
          <p:cNvPr id="3" name="Picture 2">
            <a:extLst>
              <a:ext uri="{FF2B5EF4-FFF2-40B4-BE49-F238E27FC236}">
                <a16:creationId xmlns:a16="http://schemas.microsoft.com/office/drawing/2014/main" id="{8F6F428D-D53A-506A-04E1-19FE0C58DE71}"/>
              </a:ext>
            </a:extLst>
          </p:cNvPr>
          <p:cNvPicPr>
            <a:picLocks noChangeAspect="1"/>
          </p:cNvPicPr>
          <p:nvPr/>
        </p:nvPicPr>
        <p:blipFill>
          <a:blip r:embed="rId4"/>
          <a:stretch>
            <a:fillRect/>
          </a:stretch>
        </p:blipFill>
        <p:spPr>
          <a:xfrm>
            <a:off x="16230600" y="8905184"/>
            <a:ext cx="1700931" cy="981541"/>
          </a:xfrm>
          <a:prstGeom prst="rect">
            <a:avLst/>
          </a:prstGeom>
        </p:spPr>
      </p:pic>
    </p:spTree>
    <p:extLst>
      <p:ext uri="{BB962C8B-B14F-4D97-AF65-F5344CB8AC3E}">
        <p14:creationId xmlns:p14="http://schemas.microsoft.com/office/powerpoint/2010/main" val="4187491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F3C6E-A7BC-BF9E-4817-AD7A9B7A4147}"/>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7192D176-ECD8-0408-15A2-06C08379A94A}"/>
              </a:ext>
            </a:extLst>
          </p:cNvPr>
          <p:cNvSpPr txBox="1"/>
          <p:nvPr/>
        </p:nvSpPr>
        <p:spPr>
          <a:xfrm>
            <a:off x="9144000" y="4455265"/>
            <a:ext cx="8001000" cy="2890278"/>
          </a:xfrm>
          <a:prstGeom prst="rect">
            <a:avLst/>
          </a:prstGeom>
        </p:spPr>
        <p:txBody>
          <a:bodyPr vert="horz" wrap="square" lIns="0" tIns="11430" rIns="0" bIns="0" rtlCol="0">
            <a:spAutoFit/>
          </a:bodyPr>
          <a:lstStyle/>
          <a:p>
            <a:pPr marL="12700" marR="5080">
              <a:lnSpc>
                <a:spcPct val="134400"/>
              </a:lnSpc>
              <a:spcBef>
                <a:spcPts val="90"/>
              </a:spcBef>
            </a:pPr>
            <a:r>
              <a:rPr lang="en-US" sz="3600" spc="-90" dirty="0">
                <a:solidFill>
                  <a:srgbClr val="002B59"/>
                </a:solidFill>
                <a:latin typeface="Tahoma"/>
                <a:cs typeface="Tahoma"/>
              </a:rPr>
              <a:t>You will also see </a:t>
            </a:r>
            <a:r>
              <a:rPr lang="en-US" sz="3600" spc="120" dirty="0">
                <a:solidFill>
                  <a:srgbClr val="002B59"/>
                </a:solidFill>
                <a:latin typeface="Tahoma"/>
                <a:cs typeface="Tahoma"/>
              </a:rPr>
              <a:t>some</a:t>
            </a:r>
            <a:r>
              <a:rPr lang="en-US" sz="3600" spc="-90" dirty="0">
                <a:solidFill>
                  <a:srgbClr val="002B59"/>
                </a:solidFill>
                <a:latin typeface="Tahoma"/>
                <a:cs typeface="Tahoma"/>
              </a:rPr>
              <a:t> </a:t>
            </a:r>
            <a:r>
              <a:rPr lang="en-US" sz="3600" spc="60" dirty="0">
                <a:solidFill>
                  <a:srgbClr val="002B59"/>
                </a:solidFill>
                <a:latin typeface="Tahoma"/>
                <a:cs typeface="Tahoma"/>
              </a:rPr>
              <a:t>suggestions </a:t>
            </a:r>
            <a:r>
              <a:rPr lang="en-US" sz="3600" spc="110" dirty="0">
                <a:solidFill>
                  <a:srgbClr val="002B59"/>
                </a:solidFill>
                <a:latin typeface="Tahoma"/>
                <a:cs typeface="Tahoma"/>
              </a:rPr>
              <a:t>and</a:t>
            </a:r>
            <a:r>
              <a:rPr lang="en-US" sz="3600" spc="-95" dirty="0">
                <a:solidFill>
                  <a:srgbClr val="002B59"/>
                </a:solidFill>
                <a:latin typeface="Tahoma"/>
                <a:cs typeface="Tahoma"/>
              </a:rPr>
              <a:t> </a:t>
            </a:r>
            <a:r>
              <a:rPr lang="en-US" sz="3600" spc="105" dirty="0">
                <a:solidFill>
                  <a:srgbClr val="002B59"/>
                </a:solidFill>
                <a:latin typeface="Tahoma"/>
                <a:cs typeface="Tahoma"/>
              </a:rPr>
              <a:t>recommendations</a:t>
            </a:r>
            <a:r>
              <a:rPr lang="en-US" sz="3600" spc="-90" dirty="0">
                <a:solidFill>
                  <a:srgbClr val="002B59"/>
                </a:solidFill>
                <a:latin typeface="Tahoma"/>
                <a:cs typeface="Tahoma"/>
              </a:rPr>
              <a:t> </a:t>
            </a:r>
            <a:r>
              <a:rPr lang="en-US" sz="3600" spc="90" dirty="0">
                <a:solidFill>
                  <a:srgbClr val="002B59"/>
                </a:solidFill>
                <a:latin typeface="Tahoma"/>
                <a:cs typeface="Tahoma"/>
              </a:rPr>
              <a:t>for</a:t>
            </a:r>
            <a:r>
              <a:rPr lang="en-US" sz="3600" spc="-95" dirty="0">
                <a:solidFill>
                  <a:srgbClr val="002B59"/>
                </a:solidFill>
                <a:latin typeface="Tahoma"/>
                <a:cs typeface="Tahoma"/>
              </a:rPr>
              <a:t> </a:t>
            </a:r>
            <a:r>
              <a:rPr lang="en-US" sz="3600" spc="65" dirty="0">
                <a:solidFill>
                  <a:srgbClr val="002B59"/>
                </a:solidFill>
                <a:latin typeface="Tahoma"/>
                <a:cs typeface="Tahoma"/>
              </a:rPr>
              <a:t>career </a:t>
            </a:r>
            <a:r>
              <a:rPr lang="en-US" sz="3600" spc="110" dirty="0">
                <a:solidFill>
                  <a:srgbClr val="002B59"/>
                </a:solidFill>
                <a:latin typeface="Tahoma"/>
                <a:cs typeface="Tahoma"/>
              </a:rPr>
              <a:t>and</a:t>
            </a:r>
            <a:r>
              <a:rPr lang="en-US" sz="3600" spc="-85" dirty="0">
                <a:solidFill>
                  <a:srgbClr val="002B59"/>
                </a:solidFill>
                <a:latin typeface="Tahoma"/>
                <a:cs typeface="Tahoma"/>
              </a:rPr>
              <a:t> </a:t>
            </a:r>
            <a:r>
              <a:rPr lang="en-US" sz="3600" spc="60" dirty="0">
                <a:solidFill>
                  <a:srgbClr val="002B59"/>
                </a:solidFill>
                <a:latin typeface="Tahoma"/>
                <a:cs typeface="Tahoma"/>
              </a:rPr>
              <a:t>subject</a:t>
            </a:r>
            <a:r>
              <a:rPr lang="en-US" sz="3600" spc="-80" dirty="0">
                <a:solidFill>
                  <a:srgbClr val="002B59"/>
                </a:solidFill>
                <a:latin typeface="Tahoma"/>
                <a:cs typeface="Tahoma"/>
              </a:rPr>
              <a:t> </a:t>
            </a:r>
            <a:r>
              <a:rPr lang="en-US" sz="3600" spc="70" dirty="0">
                <a:solidFill>
                  <a:srgbClr val="002B59"/>
                </a:solidFill>
                <a:latin typeface="Tahoma"/>
                <a:cs typeface="Tahoma"/>
              </a:rPr>
              <a:t>selections</a:t>
            </a:r>
            <a:r>
              <a:rPr lang="en-US" sz="3600" spc="-80" dirty="0">
                <a:solidFill>
                  <a:srgbClr val="002B59"/>
                </a:solidFill>
                <a:latin typeface="Tahoma"/>
                <a:cs typeface="Tahoma"/>
              </a:rPr>
              <a:t> </a:t>
            </a:r>
            <a:r>
              <a:rPr lang="en-US" sz="3600" spc="65" dirty="0">
                <a:solidFill>
                  <a:srgbClr val="002B59"/>
                </a:solidFill>
                <a:latin typeface="Tahoma"/>
                <a:cs typeface="Tahoma"/>
              </a:rPr>
              <a:t>that</a:t>
            </a:r>
            <a:r>
              <a:rPr lang="en-US" sz="3600" dirty="0">
                <a:solidFill>
                  <a:srgbClr val="002B59"/>
                </a:solidFill>
                <a:latin typeface="Tahoma"/>
                <a:cs typeface="Tahoma"/>
              </a:rPr>
              <a:t> you could be </a:t>
            </a:r>
            <a:r>
              <a:rPr lang="en-US" sz="3600" spc="50" dirty="0">
                <a:solidFill>
                  <a:srgbClr val="002B59"/>
                </a:solidFill>
                <a:latin typeface="Tahoma"/>
                <a:cs typeface="Tahoma"/>
              </a:rPr>
              <a:t>suited to</a:t>
            </a:r>
            <a:endParaRPr sz="3600" dirty="0">
              <a:latin typeface="Tahoma"/>
              <a:cs typeface="Tahoma"/>
            </a:endParaRPr>
          </a:p>
        </p:txBody>
      </p:sp>
      <p:sp>
        <p:nvSpPr>
          <p:cNvPr id="6" name="object 6">
            <a:extLst>
              <a:ext uri="{FF2B5EF4-FFF2-40B4-BE49-F238E27FC236}">
                <a16:creationId xmlns:a16="http://schemas.microsoft.com/office/drawing/2014/main" id="{83F93137-0235-7411-97FB-FA8D6B39F8DA}"/>
              </a:ext>
            </a:extLst>
          </p:cNvPr>
          <p:cNvSpPr txBox="1">
            <a:spLocks noGrp="1"/>
          </p:cNvSpPr>
          <p:nvPr>
            <p:ph type="title"/>
          </p:nvPr>
        </p:nvSpPr>
        <p:spPr>
          <a:xfrm>
            <a:off x="8757684" y="952500"/>
            <a:ext cx="8001000" cy="1944443"/>
          </a:xfrm>
          <a:prstGeom prst="rect">
            <a:avLst/>
          </a:prstGeom>
        </p:spPr>
        <p:txBody>
          <a:bodyPr vert="horz" wrap="square" lIns="0" tIns="12700" rIns="0" bIns="0" rtlCol="0">
            <a:spAutoFit/>
          </a:bodyPr>
          <a:lstStyle/>
          <a:p>
            <a:pPr marL="12700" marR="5080" algn="ctr">
              <a:lnSpc>
                <a:spcPct val="106700"/>
              </a:lnSpc>
              <a:spcBef>
                <a:spcPts val="100"/>
              </a:spcBef>
            </a:pPr>
            <a:r>
              <a:rPr sz="6000" spc="-270" dirty="0"/>
              <a:t>W</a:t>
            </a:r>
            <a:r>
              <a:rPr lang="en-AU" sz="6000" spc="-270" dirty="0"/>
              <a:t>hat will the results look like?</a:t>
            </a:r>
            <a:endParaRPr sz="6000" dirty="0"/>
          </a:p>
        </p:txBody>
      </p:sp>
      <p:pic>
        <p:nvPicPr>
          <p:cNvPr id="9" name="Picture 8">
            <a:extLst>
              <a:ext uri="{FF2B5EF4-FFF2-40B4-BE49-F238E27FC236}">
                <a16:creationId xmlns:a16="http://schemas.microsoft.com/office/drawing/2014/main" id="{AAA8F22B-5C0A-58CE-A20D-EFCCD0CBB09A}"/>
              </a:ext>
            </a:extLst>
          </p:cNvPr>
          <p:cNvPicPr>
            <a:picLocks noChangeAspect="1"/>
          </p:cNvPicPr>
          <p:nvPr/>
        </p:nvPicPr>
        <p:blipFill>
          <a:blip r:embed="rId3"/>
          <a:stretch>
            <a:fillRect/>
          </a:stretch>
        </p:blipFill>
        <p:spPr>
          <a:xfrm>
            <a:off x="486600" y="431856"/>
            <a:ext cx="7285800" cy="9453551"/>
          </a:xfrm>
          <a:prstGeom prst="rect">
            <a:avLst/>
          </a:prstGeom>
        </p:spPr>
      </p:pic>
      <p:pic>
        <p:nvPicPr>
          <p:cNvPr id="16" name="Picture 15">
            <a:extLst>
              <a:ext uri="{FF2B5EF4-FFF2-40B4-BE49-F238E27FC236}">
                <a16:creationId xmlns:a16="http://schemas.microsoft.com/office/drawing/2014/main" id="{ADBC6EA9-3967-8770-0162-FE3A74B51774}"/>
              </a:ext>
            </a:extLst>
          </p:cNvPr>
          <p:cNvPicPr>
            <a:picLocks noChangeAspect="1"/>
          </p:cNvPicPr>
          <p:nvPr/>
        </p:nvPicPr>
        <p:blipFill>
          <a:blip r:embed="rId4"/>
          <a:stretch>
            <a:fillRect/>
          </a:stretch>
        </p:blipFill>
        <p:spPr>
          <a:xfrm>
            <a:off x="16306800" y="8903866"/>
            <a:ext cx="1700931" cy="981541"/>
          </a:xfrm>
          <a:prstGeom prst="rect">
            <a:avLst/>
          </a:prstGeom>
        </p:spPr>
      </p:pic>
    </p:spTree>
    <p:extLst>
      <p:ext uri="{BB962C8B-B14F-4D97-AF65-F5344CB8AC3E}">
        <p14:creationId xmlns:p14="http://schemas.microsoft.com/office/powerpoint/2010/main" val="260859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87854" y="514350"/>
            <a:ext cx="7419974" cy="9258299"/>
          </a:xfrm>
          <a:prstGeom prst="rect">
            <a:avLst/>
          </a:prstGeom>
        </p:spPr>
      </p:pic>
      <p:sp>
        <p:nvSpPr>
          <p:cNvPr id="3" name="object 3"/>
          <p:cNvSpPr txBox="1">
            <a:spLocks noGrp="1"/>
          </p:cNvSpPr>
          <p:nvPr>
            <p:ph type="title"/>
          </p:nvPr>
        </p:nvSpPr>
        <p:spPr>
          <a:xfrm>
            <a:off x="7380573" y="-571500"/>
            <a:ext cx="10370819" cy="5203399"/>
          </a:xfrm>
          <a:prstGeom prst="rect">
            <a:avLst/>
          </a:prstGeom>
        </p:spPr>
        <p:txBody>
          <a:bodyPr vert="horz" wrap="square" lIns="0" tIns="1380477" rIns="0" bIns="0" rtlCol="0">
            <a:spAutoFit/>
          </a:bodyPr>
          <a:lstStyle/>
          <a:p>
            <a:pPr marL="1014094" marR="5080">
              <a:lnSpc>
                <a:spcPts val="7500"/>
              </a:lnSpc>
              <a:spcBef>
                <a:spcPts val="259"/>
              </a:spcBef>
            </a:pPr>
            <a:r>
              <a:rPr sz="6000" spc="-520" dirty="0"/>
              <a:t>The</a:t>
            </a:r>
            <a:r>
              <a:rPr sz="6000" spc="-459" dirty="0"/>
              <a:t> </a:t>
            </a:r>
            <a:r>
              <a:rPr sz="6000" spc="-70" dirty="0"/>
              <a:t>Morrisby </a:t>
            </a:r>
            <a:br>
              <a:rPr lang="en-AU" sz="6000" spc="-70" dirty="0"/>
            </a:br>
            <a:r>
              <a:rPr sz="6000" spc="-380" dirty="0"/>
              <a:t>Unpacking </a:t>
            </a:r>
            <a:r>
              <a:rPr sz="6000" spc="-340" dirty="0"/>
              <a:t>Conversation</a:t>
            </a:r>
            <a:br>
              <a:rPr lang="en-AU" sz="6000" spc="-340" dirty="0"/>
            </a:br>
            <a:br>
              <a:rPr lang="en-AU" sz="6000" spc="-340" dirty="0"/>
            </a:br>
            <a:endParaRPr sz="6000" spc="-340" dirty="0"/>
          </a:p>
        </p:txBody>
      </p:sp>
      <p:sp>
        <p:nvSpPr>
          <p:cNvPr id="4" name="object 4"/>
          <p:cNvSpPr txBox="1"/>
          <p:nvPr/>
        </p:nvSpPr>
        <p:spPr>
          <a:xfrm>
            <a:off x="8211950" y="3404938"/>
            <a:ext cx="9539442" cy="5488296"/>
          </a:xfrm>
          <a:prstGeom prst="rect">
            <a:avLst/>
          </a:prstGeom>
        </p:spPr>
        <p:txBody>
          <a:bodyPr vert="horz" wrap="square" lIns="0" tIns="33019" rIns="0" bIns="0" rtlCol="0">
            <a:spAutoFit/>
          </a:bodyPr>
          <a:lstStyle/>
          <a:p>
            <a:pPr marL="12700" marR="5080">
              <a:lnSpc>
                <a:spcPct val="150000"/>
              </a:lnSpc>
              <a:spcBef>
                <a:spcPts val="259"/>
              </a:spcBef>
              <a:spcAft>
                <a:spcPts val="1800"/>
              </a:spcAft>
            </a:pPr>
            <a:r>
              <a:rPr lang="en-US" sz="3200" spc="-215" dirty="0">
                <a:solidFill>
                  <a:srgbClr val="002B59"/>
                </a:solidFill>
                <a:latin typeface="Tahoma" panose="020B0604030504040204" pitchFamily="34" charset="0"/>
                <a:ea typeface="Tahoma" panose="020B0604030504040204" pitchFamily="34" charset="0"/>
                <a:cs typeface="Tahoma" panose="020B0604030504040204" pitchFamily="34" charset="0"/>
              </a:rPr>
              <a:t>Y</a:t>
            </a:r>
            <a:r>
              <a:rPr sz="3200" spc="-25" dirty="0">
                <a:solidFill>
                  <a:srgbClr val="002B59"/>
                </a:solidFill>
                <a:latin typeface="Tahoma" panose="020B0604030504040204" pitchFamily="34" charset="0"/>
                <a:ea typeface="Tahoma" panose="020B0604030504040204" pitchFamily="34" charset="0"/>
                <a:cs typeface="Tahoma" panose="020B0604030504040204" pitchFamily="34" charset="0"/>
              </a:rPr>
              <a:t>ou</a:t>
            </a:r>
            <a:r>
              <a:rPr lang="en-AU" sz="3200" spc="-2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40" dirty="0">
                <a:solidFill>
                  <a:srgbClr val="002B59"/>
                </a:solidFill>
                <a:latin typeface="Tahoma" panose="020B0604030504040204" pitchFamily="34" charset="0"/>
                <a:ea typeface="Tahoma" panose="020B0604030504040204" pitchFamily="34" charset="0"/>
                <a:cs typeface="Tahoma" panose="020B0604030504040204" pitchFamily="34" charset="0"/>
              </a:rPr>
              <a:t>will</a:t>
            </a:r>
            <a:r>
              <a:rPr sz="3200" spc="-18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70" dirty="0">
                <a:solidFill>
                  <a:srgbClr val="002B59"/>
                </a:solidFill>
                <a:latin typeface="Tahoma" panose="020B0604030504040204" pitchFamily="34" charset="0"/>
                <a:ea typeface="Tahoma" panose="020B0604030504040204" pitchFamily="34" charset="0"/>
                <a:cs typeface="Tahoma" panose="020B0604030504040204" pitchFamily="34" charset="0"/>
              </a:rPr>
              <a:t>be</a:t>
            </a:r>
            <a:r>
              <a:rPr sz="3200" spc="-17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05" dirty="0">
                <a:solidFill>
                  <a:srgbClr val="002B59"/>
                </a:solidFill>
                <a:latin typeface="Tahoma" panose="020B0604030504040204" pitchFamily="34" charset="0"/>
                <a:ea typeface="Tahoma" panose="020B0604030504040204" pitchFamily="34" charset="0"/>
                <a:cs typeface="Tahoma" panose="020B0604030504040204" pitchFamily="34" charset="0"/>
              </a:rPr>
              <a:t>offered</a:t>
            </a:r>
            <a:r>
              <a:rPr sz="3200" spc="-2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95" dirty="0">
                <a:solidFill>
                  <a:srgbClr val="002B59"/>
                </a:solidFill>
                <a:latin typeface="Tahoma" panose="020B0604030504040204" pitchFamily="34" charset="0"/>
                <a:ea typeface="Tahoma" panose="020B0604030504040204" pitchFamily="34" charset="0"/>
                <a:cs typeface="Tahoma" panose="020B0604030504040204" pitchFamily="34" charset="0"/>
              </a:rPr>
              <a:t>a</a:t>
            </a:r>
            <a:r>
              <a:rPr sz="3200" spc="-19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210" dirty="0">
                <a:solidFill>
                  <a:srgbClr val="002B59"/>
                </a:solidFill>
                <a:latin typeface="Tahoma" panose="020B0604030504040204" pitchFamily="34" charset="0"/>
                <a:ea typeface="Tahoma" panose="020B0604030504040204" pitchFamily="34" charset="0"/>
                <a:cs typeface="Tahoma" panose="020B0604030504040204" pitchFamily="34" charset="0"/>
              </a:rPr>
              <a:t>30-</a:t>
            </a:r>
            <a:r>
              <a:rPr sz="3200" spc="-85" dirty="0">
                <a:solidFill>
                  <a:srgbClr val="002B59"/>
                </a:solidFill>
                <a:latin typeface="Tahoma" panose="020B0604030504040204" pitchFamily="34" charset="0"/>
                <a:ea typeface="Tahoma" panose="020B0604030504040204" pitchFamily="34" charset="0"/>
                <a:cs typeface="Tahoma" panose="020B0604030504040204" pitchFamily="34" charset="0"/>
              </a:rPr>
              <a:t>minute</a:t>
            </a:r>
            <a:r>
              <a:rPr sz="3200" spc="-18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50" dirty="0">
                <a:solidFill>
                  <a:srgbClr val="002B59"/>
                </a:solidFill>
                <a:latin typeface="Tahoma" panose="020B0604030504040204" pitchFamily="34" charset="0"/>
                <a:ea typeface="Tahoma" panose="020B0604030504040204" pitchFamily="34" charset="0"/>
                <a:cs typeface="Tahoma" panose="020B0604030504040204" pitchFamily="34" charset="0"/>
              </a:rPr>
              <a:t>conversation</a:t>
            </a:r>
            <a:r>
              <a:rPr sz="3200" spc="-18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14" dirty="0">
                <a:solidFill>
                  <a:srgbClr val="002B59"/>
                </a:solidFill>
                <a:latin typeface="Tahoma" panose="020B0604030504040204" pitchFamily="34" charset="0"/>
                <a:ea typeface="Tahoma" panose="020B0604030504040204" pitchFamily="34" charset="0"/>
                <a:cs typeface="Tahoma" panose="020B0604030504040204" pitchFamily="34" charset="0"/>
              </a:rPr>
              <a:t>with</a:t>
            </a:r>
            <a:r>
              <a:rPr sz="3200" spc="-18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95" dirty="0">
                <a:solidFill>
                  <a:srgbClr val="002B59"/>
                </a:solidFill>
                <a:latin typeface="Tahoma" panose="020B0604030504040204" pitchFamily="34" charset="0"/>
                <a:ea typeface="Tahoma" panose="020B0604030504040204" pitchFamily="34" charset="0"/>
                <a:cs typeface="Tahoma" panose="020B0604030504040204" pitchFamily="34" charset="0"/>
              </a:rPr>
              <a:t>a</a:t>
            </a:r>
            <a:r>
              <a:rPr sz="3200" spc="-17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0" dirty="0">
                <a:solidFill>
                  <a:srgbClr val="002B59"/>
                </a:solidFill>
                <a:latin typeface="Tahoma" panose="020B0604030504040204" pitchFamily="34" charset="0"/>
                <a:ea typeface="Tahoma" panose="020B0604030504040204" pitchFamily="34" charset="0"/>
                <a:cs typeface="Tahoma" panose="020B0604030504040204" pitchFamily="34" charset="0"/>
              </a:rPr>
              <a:t>Morrisby</a:t>
            </a:r>
            <a:r>
              <a:rPr lang="en-AU" sz="3200" spc="-10" dirty="0">
                <a:solidFill>
                  <a:srgbClr val="002B59"/>
                </a:solidFill>
                <a:latin typeface="Tahoma" panose="020B0604030504040204" pitchFamily="34" charset="0"/>
                <a:ea typeface="Tahoma" panose="020B0604030504040204" pitchFamily="34" charset="0"/>
                <a:cs typeface="Tahoma" panose="020B0604030504040204" pitchFamily="34" charset="0"/>
              </a:rPr>
              <a:t>-</a:t>
            </a:r>
            <a:r>
              <a:rPr sz="3200" spc="-95" dirty="0">
                <a:solidFill>
                  <a:srgbClr val="002B59"/>
                </a:solidFill>
                <a:latin typeface="Tahoma" panose="020B0604030504040204" pitchFamily="34" charset="0"/>
                <a:ea typeface="Tahoma" panose="020B0604030504040204" pitchFamily="34" charset="0"/>
                <a:cs typeface="Tahoma" panose="020B0604030504040204" pitchFamily="34" charset="0"/>
              </a:rPr>
              <a:t>trained</a:t>
            </a:r>
            <a:r>
              <a:rPr sz="3200" spc="-19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195" dirty="0">
                <a:solidFill>
                  <a:srgbClr val="002B59"/>
                </a:solidFill>
                <a:latin typeface="Tahoma" panose="020B0604030504040204" pitchFamily="34" charset="0"/>
                <a:ea typeface="Tahoma" panose="020B0604030504040204" pitchFamily="34" charset="0"/>
                <a:cs typeface="Tahoma" panose="020B0604030504040204" pitchFamily="34" charset="0"/>
              </a:rPr>
              <a:t>Careers</a:t>
            </a:r>
            <a:r>
              <a:rPr sz="3200" spc="-18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sz="3200" spc="-25" dirty="0">
                <a:solidFill>
                  <a:srgbClr val="002B59"/>
                </a:solidFill>
                <a:latin typeface="Tahoma" panose="020B0604030504040204" pitchFamily="34" charset="0"/>
                <a:ea typeface="Tahoma" panose="020B0604030504040204" pitchFamily="34" charset="0"/>
                <a:cs typeface="Tahoma" panose="020B0604030504040204" pitchFamily="34" charset="0"/>
              </a:rPr>
              <a:t>Consultant</a:t>
            </a:r>
            <a:r>
              <a:rPr lang="en-AU" sz="3200" spc="-25" dirty="0">
                <a:solidFill>
                  <a:srgbClr val="002B59"/>
                </a:solidFill>
                <a:latin typeface="Tahoma" panose="020B0604030504040204" pitchFamily="34" charset="0"/>
                <a:ea typeface="Tahoma" panose="020B0604030504040204" pitchFamily="34" charset="0"/>
                <a:cs typeface="Tahoma" panose="020B0604030504040204" pitchFamily="34" charset="0"/>
              </a:rPr>
              <a:t> or school teacher; </a:t>
            </a:r>
          </a:p>
          <a:p>
            <a:pPr marL="469900" marR="5080" indent="-457200">
              <a:lnSpc>
                <a:spcPct val="150000"/>
              </a:lnSpc>
              <a:spcBef>
                <a:spcPts val="259"/>
              </a:spcBef>
              <a:buFont typeface="Arial" panose="020B0604020202020204" pitchFamily="34" charset="0"/>
              <a:buChar char="•"/>
            </a:pPr>
            <a:r>
              <a:rPr lang="en-AU" sz="3200" spc="-25" dirty="0">
                <a:solidFill>
                  <a:srgbClr val="002B59"/>
                </a:solidFill>
                <a:latin typeface="Tahoma" panose="020B0604030504040204" pitchFamily="34" charset="0"/>
                <a:ea typeface="Tahoma" panose="020B0604030504040204" pitchFamily="34" charset="0"/>
                <a:cs typeface="Tahoma" panose="020B0604030504040204" pitchFamily="34" charset="0"/>
              </a:rPr>
              <a:t>Discuss results</a:t>
            </a:r>
          </a:p>
          <a:p>
            <a:pPr marL="469900" marR="5080" indent="-457200">
              <a:lnSpc>
                <a:spcPct val="150000"/>
              </a:lnSpc>
              <a:spcBef>
                <a:spcPts val="259"/>
              </a:spcBef>
              <a:buFont typeface="Arial" panose="020B0604020202020204" pitchFamily="34" charset="0"/>
              <a:buChar char="•"/>
            </a:pPr>
            <a:r>
              <a:rPr lang="en-AU" sz="3200" spc="-25" dirty="0">
                <a:solidFill>
                  <a:srgbClr val="002B59"/>
                </a:solidFill>
                <a:latin typeface="Tahoma" panose="020B0604030504040204" pitchFamily="34" charset="0"/>
                <a:ea typeface="Tahoma" panose="020B0604030504040204" pitchFamily="34" charset="0"/>
                <a:cs typeface="Tahoma" panose="020B0604030504040204" pitchFamily="34" charset="0"/>
              </a:rPr>
              <a:t>Explore features in your online profile</a:t>
            </a:r>
          </a:p>
          <a:p>
            <a:pPr marL="469900" marR="5080" indent="-457200">
              <a:lnSpc>
                <a:spcPct val="150000"/>
              </a:lnSpc>
              <a:spcBef>
                <a:spcPts val="259"/>
              </a:spcBef>
              <a:buFont typeface="Arial" panose="020B0604020202020204" pitchFamily="34" charset="0"/>
              <a:buChar char="•"/>
            </a:pPr>
            <a:r>
              <a:rPr lang="en-AU" sz="3200" spc="-25" dirty="0">
                <a:solidFill>
                  <a:srgbClr val="002B59"/>
                </a:solidFill>
                <a:latin typeface="Tahoma" panose="020B0604030504040204" pitchFamily="34" charset="0"/>
                <a:ea typeface="Tahoma" panose="020B0604030504040204" pitchFamily="34" charset="0"/>
                <a:cs typeface="Tahoma" panose="020B0604030504040204" pitchFamily="34" charset="0"/>
              </a:rPr>
              <a:t>See how to make changes on the interactive platform</a:t>
            </a:r>
          </a:p>
          <a:p>
            <a:pPr marL="469900" marR="5080" indent="-457200">
              <a:lnSpc>
                <a:spcPct val="150000"/>
              </a:lnSpc>
              <a:spcBef>
                <a:spcPts val="259"/>
              </a:spcBef>
              <a:buFont typeface="Arial" panose="020B0604020202020204" pitchFamily="34" charset="0"/>
              <a:buChar char="•"/>
            </a:pPr>
            <a:r>
              <a:rPr lang="en-AU" sz="3200" spc="-25" dirty="0">
                <a:solidFill>
                  <a:srgbClr val="002B59"/>
                </a:solidFill>
                <a:latin typeface="Tahoma" panose="020B0604030504040204" pitchFamily="34" charset="0"/>
                <a:ea typeface="Tahoma" panose="020B0604030504040204" pitchFamily="34" charset="0"/>
                <a:cs typeface="Tahoma" panose="020B0604030504040204" pitchFamily="34" charset="0"/>
              </a:rPr>
              <a:t>Add new information not captured by the profiling</a:t>
            </a:r>
            <a:endParaRPr sz="3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5A5CFE8C-BD8C-0B77-33A3-71AAB4FA9975}"/>
              </a:ext>
            </a:extLst>
          </p:cNvPr>
          <p:cNvPicPr>
            <a:picLocks noChangeAspect="1"/>
          </p:cNvPicPr>
          <p:nvPr/>
        </p:nvPicPr>
        <p:blipFill>
          <a:blip r:embed="rId4"/>
          <a:stretch>
            <a:fillRect/>
          </a:stretch>
        </p:blipFill>
        <p:spPr>
          <a:xfrm flipV="1">
            <a:off x="8211950" y="3009900"/>
            <a:ext cx="9539442" cy="116502"/>
          </a:xfrm>
          <a:prstGeom prst="rect">
            <a:avLst/>
          </a:prstGeom>
        </p:spPr>
      </p:pic>
      <p:pic>
        <p:nvPicPr>
          <p:cNvPr id="5" name="Picture 4">
            <a:extLst>
              <a:ext uri="{FF2B5EF4-FFF2-40B4-BE49-F238E27FC236}">
                <a16:creationId xmlns:a16="http://schemas.microsoft.com/office/drawing/2014/main" id="{25AA825C-02AC-F879-7B7D-DA8A5352D3AB}"/>
              </a:ext>
            </a:extLst>
          </p:cNvPr>
          <p:cNvPicPr>
            <a:picLocks noChangeAspect="1"/>
          </p:cNvPicPr>
          <p:nvPr/>
        </p:nvPicPr>
        <p:blipFill>
          <a:blip r:embed="rId5"/>
          <a:stretch>
            <a:fillRect/>
          </a:stretch>
        </p:blipFill>
        <p:spPr>
          <a:xfrm>
            <a:off x="16299215" y="385530"/>
            <a:ext cx="1700931" cy="9815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901EB-F096-F695-3088-7D203A11052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0EB88C2-84E7-042C-0937-3463F1074034}"/>
              </a:ext>
            </a:extLst>
          </p:cNvPr>
          <p:cNvSpPr/>
          <p:nvPr/>
        </p:nvSpPr>
        <p:spPr>
          <a:xfrm>
            <a:off x="5776199" y="2126271"/>
            <a:ext cx="772160" cy="772160"/>
          </a:xfrm>
          <a:custGeom>
            <a:avLst/>
            <a:gdLst/>
            <a:ahLst/>
            <a:cxnLst/>
            <a:rect l="l" t="t" r="r" b="b"/>
            <a:pathLst>
              <a:path w="772159" h="772160">
                <a:moveTo>
                  <a:pt x="385999" y="771998"/>
                </a:moveTo>
                <a:lnTo>
                  <a:pt x="337580" y="768991"/>
                </a:lnTo>
                <a:lnTo>
                  <a:pt x="290956" y="760210"/>
                </a:lnTo>
                <a:lnTo>
                  <a:pt x="246488" y="746016"/>
                </a:lnTo>
                <a:lnTo>
                  <a:pt x="204539" y="726772"/>
                </a:lnTo>
                <a:lnTo>
                  <a:pt x="165469" y="702840"/>
                </a:lnTo>
                <a:lnTo>
                  <a:pt x="129641" y="674581"/>
                </a:lnTo>
                <a:lnTo>
                  <a:pt x="97417" y="642357"/>
                </a:lnTo>
                <a:lnTo>
                  <a:pt x="69158" y="606529"/>
                </a:lnTo>
                <a:lnTo>
                  <a:pt x="45225" y="567459"/>
                </a:lnTo>
                <a:lnTo>
                  <a:pt x="25982" y="525510"/>
                </a:lnTo>
                <a:lnTo>
                  <a:pt x="11788" y="481042"/>
                </a:lnTo>
                <a:lnTo>
                  <a:pt x="3007" y="434418"/>
                </a:lnTo>
                <a:lnTo>
                  <a:pt x="0" y="385999"/>
                </a:lnTo>
                <a:lnTo>
                  <a:pt x="3007" y="337580"/>
                </a:lnTo>
                <a:lnTo>
                  <a:pt x="11788" y="290956"/>
                </a:lnTo>
                <a:lnTo>
                  <a:pt x="25982" y="246488"/>
                </a:lnTo>
                <a:lnTo>
                  <a:pt x="45225" y="204539"/>
                </a:lnTo>
                <a:lnTo>
                  <a:pt x="69158" y="165469"/>
                </a:lnTo>
                <a:lnTo>
                  <a:pt x="97417" y="129641"/>
                </a:lnTo>
                <a:lnTo>
                  <a:pt x="129641" y="97417"/>
                </a:lnTo>
                <a:lnTo>
                  <a:pt x="165469" y="69158"/>
                </a:lnTo>
                <a:lnTo>
                  <a:pt x="204539" y="45225"/>
                </a:lnTo>
                <a:lnTo>
                  <a:pt x="246488" y="25982"/>
                </a:lnTo>
                <a:lnTo>
                  <a:pt x="290956" y="11788"/>
                </a:lnTo>
                <a:lnTo>
                  <a:pt x="337580" y="3007"/>
                </a:lnTo>
                <a:lnTo>
                  <a:pt x="385999" y="0"/>
                </a:lnTo>
                <a:lnTo>
                  <a:pt x="434418" y="3007"/>
                </a:lnTo>
                <a:lnTo>
                  <a:pt x="481042" y="11788"/>
                </a:lnTo>
                <a:lnTo>
                  <a:pt x="525510" y="25982"/>
                </a:lnTo>
                <a:lnTo>
                  <a:pt x="567459" y="45225"/>
                </a:lnTo>
                <a:lnTo>
                  <a:pt x="606529" y="69158"/>
                </a:lnTo>
                <a:lnTo>
                  <a:pt x="642357" y="97417"/>
                </a:lnTo>
                <a:lnTo>
                  <a:pt x="674581" y="129641"/>
                </a:lnTo>
                <a:lnTo>
                  <a:pt x="702840" y="165469"/>
                </a:lnTo>
                <a:lnTo>
                  <a:pt x="726773" y="204539"/>
                </a:lnTo>
                <a:lnTo>
                  <a:pt x="746017" y="246488"/>
                </a:lnTo>
                <a:lnTo>
                  <a:pt x="760210" y="290956"/>
                </a:lnTo>
                <a:lnTo>
                  <a:pt x="768991" y="337580"/>
                </a:lnTo>
                <a:lnTo>
                  <a:pt x="771999" y="385999"/>
                </a:lnTo>
                <a:lnTo>
                  <a:pt x="768991" y="434418"/>
                </a:lnTo>
                <a:lnTo>
                  <a:pt x="760210" y="481042"/>
                </a:lnTo>
                <a:lnTo>
                  <a:pt x="746017" y="525510"/>
                </a:lnTo>
                <a:lnTo>
                  <a:pt x="726773" y="567459"/>
                </a:lnTo>
                <a:lnTo>
                  <a:pt x="702840" y="606529"/>
                </a:lnTo>
                <a:lnTo>
                  <a:pt x="674581" y="642357"/>
                </a:lnTo>
                <a:lnTo>
                  <a:pt x="642357" y="674581"/>
                </a:lnTo>
                <a:lnTo>
                  <a:pt x="606529" y="702840"/>
                </a:lnTo>
                <a:lnTo>
                  <a:pt x="567459" y="726772"/>
                </a:lnTo>
                <a:lnTo>
                  <a:pt x="525510" y="746016"/>
                </a:lnTo>
                <a:lnTo>
                  <a:pt x="481042" y="760210"/>
                </a:lnTo>
                <a:lnTo>
                  <a:pt x="434418" y="768991"/>
                </a:lnTo>
                <a:lnTo>
                  <a:pt x="385999" y="771998"/>
                </a:lnTo>
                <a:close/>
              </a:path>
            </a:pathLst>
          </a:custGeom>
          <a:solidFill>
            <a:srgbClr val="FFFFFF"/>
          </a:solidFill>
        </p:spPr>
        <p:txBody>
          <a:bodyPr wrap="square" lIns="0" tIns="0" rIns="0" bIns="0" rtlCol="0"/>
          <a:lstStyle/>
          <a:p>
            <a:endParaRPr/>
          </a:p>
        </p:txBody>
      </p:sp>
      <p:sp>
        <p:nvSpPr>
          <p:cNvPr id="3" name="object 3">
            <a:extLst>
              <a:ext uri="{FF2B5EF4-FFF2-40B4-BE49-F238E27FC236}">
                <a16:creationId xmlns:a16="http://schemas.microsoft.com/office/drawing/2014/main" id="{2FD34AB8-459E-67C0-6A9A-68722E5109D6}"/>
              </a:ext>
            </a:extLst>
          </p:cNvPr>
          <p:cNvSpPr/>
          <p:nvPr/>
        </p:nvSpPr>
        <p:spPr>
          <a:xfrm>
            <a:off x="5776199" y="3836841"/>
            <a:ext cx="772160" cy="772160"/>
          </a:xfrm>
          <a:custGeom>
            <a:avLst/>
            <a:gdLst/>
            <a:ahLst/>
            <a:cxnLst/>
            <a:rect l="l" t="t" r="r" b="b"/>
            <a:pathLst>
              <a:path w="772159" h="772160">
                <a:moveTo>
                  <a:pt x="385999" y="771999"/>
                </a:moveTo>
                <a:lnTo>
                  <a:pt x="337580" y="768991"/>
                </a:lnTo>
                <a:lnTo>
                  <a:pt x="290956" y="760210"/>
                </a:lnTo>
                <a:lnTo>
                  <a:pt x="246488" y="746016"/>
                </a:lnTo>
                <a:lnTo>
                  <a:pt x="204539" y="726773"/>
                </a:lnTo>
                <a:lnTo>
                  <a:pt x="165469" y="702840"/>
                </a:lnTo>
                <a:lnTo>
                  <a:pt x="129641" y="674581"/>
                </a:lnTo>
                <a:lnTo>
                  <a:pt x="97417" y="642357"/>
                </a:lnTo>
                <a:lnTo>
                  <a:pt x="69158" y="606529"/>
                </a:lnTo>
                <a:lnTo>
                  <a:pt x="45225" y="567459"/>
                </a:lnTo>
                <a:lnTo>
                  <a:pt x="25982" y="525510"/>
                </a:lnTo>
                <a:lnTo>
                  <a:pt x="11788" y="481042"/>
                </a:lnTo>
                <a:lnTo>
                  <a:pt x="3007" y="434418"/>
                </a:lnTo>
                <a:lnTo>
                  <a:pt x="0" y="385999"/>
                </a:lnTo>
                <a:lnTo>
                  <a:pt x="3007" y="337580"/>
                </a:lnTo>
                <a:lnTo>
                  <a:pt x="11788" y="290956"/>
                </a:lnTo>
                <a:lnTo>
                  <a:pt x="25982" y="246488"/>
                </a:lnTo>
                <a:lnTo>
                  <a:pt x="45225" y="204539"/>
                </a:lnTo>
                <a:lnTo>
                  <a:pt x="69158" y="165469"/>
                </a:lnTo>
                <a:lnTo>
                  <a:pt x="97417" y="129641"/>
                </a:lnTo>
                <a:lnTo>
                  <a:pt x="129641" y="97417"/>
                </a:lnTo>
                <a:lnTo>
                  <a:pt x="165469" y="69158"/>
                </a:lnTo>
                <a:lnTo>
                  <a:pt x="204539" y="45225"/>
                </a:lnTo>
                <a:lnTo>
                  <a:pt x="246488" y="25982"/>
                </a:lnTo>
                <a:lnTo>
                  <a:pt x="290956" y="11788"/>
                </a:lnTo>
                <a:lnTo>
                  <a:pt x="337580" y="3007"/>
                </a:lnTo>
                <a:lnTo>
                  <a:pt x="385999" y="0"/>
                </a:lnTo>
                <a:lnTo>
                  <a:pt x="434418" y="3007"/>
                </a:lnTo>
                <a:lnTo>
                  <a:pt x="481042" y="11788"/>
                </a:lnTo>
                <a:lnTo>
                  <a:pt x="525510" y="25982"/>
                </a:lnTo>
                <a:lnTo>
                  <a:pt x="567459" y="45225"/>
                </a:lnTo>
                <a:lnTo>
                  <a:pt x="606529" y="69158"/>
                </a:lnTo>
                <a:lnTo>
                  <a:pt x="642357" y="97417"/>
                </a:lnTo>
                <a:lnTo>
                  <a:pt x="674581" y="129641"/>
                </a:lnTo>
                <a:lnTo>
                  <a:pt x="702840" y="165469"/>
                </a:lnTo>
                <a:lnTo>
                  <a:pt x="726773" y="204539"/>
                </a:lnTo>
                <a:lnTo>
                  <a:pt x="746017" y="246488"/>
                </a:lnTo>
                <a:lnTo>
                  <a:pt x="760210" y="290956"/>
                </a:lnTo>
                <a:lnTo>
                  <a:pt x="768991" y="337580"/>
                </a:lnTo>
                <a:lnTo>
                  <a:pt x="771999" y="385999"/>
                </a:lnTo>
                <a:lnTo>
                  <a:pt x="768991" y="434418"/>
                </a:lnTo>
                <a:lnTo>
                  <a:pt x="760210" y="481042"/>
                </a:lnTo>
                <a:lnTo>
                  <a:pt x="746017" y="525510"/>
                </a:lnTo>
                <a:lnTo>
                  <a:pt x="726773" y="567459"/>
                </a:lnTo>
                <a:lnTo>
                  <a:pt x="702840" y="606529"/>
                </a:lnTo>
                <a:lnTo>
                  <a:pt x="674581" y="642357"/>
                </a:lnTo>
                <a:lnTo>
                  <a:pt x="642357" y="674581"/>
                </a:lnTo>
                <a:lnTo>
                  <a:pt x="606529" y="702840"/>
                </a:lnTo>
                <a:lnTo>
                  <a:pt x="567459" y="726773"/>
                </a:lnTo>
                <a:lnTo>
                  <a:pt x="525510" y="746016"/>
                </a:lnTo>
                <a:lnTo>
                  <a:pt x="481042" y="760210"/>
                </a:lnTo>
                <a:lnTo>
                  <a:pt x="434418" y="768991"/>
                </a:lnTo>
                <a:lnTo>
                  <a:pt x="385999" y="771999"/>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382635D1-416F-6D5A-8EAD-001744436CA5}"/>
              </a:ext>
            </a:extLst>
          </p:cNvPr>
          <p:cNvSpPr/>
          <p:nvPr/>
        </p:nvSpPr>
        <p:spPr>
          <a:xfrm>
            <a:off x="5776199" y="7388569"/>
            <a:ext cx="772160" cy="772160"/>
          </a:xfrm>
          <a:custGeom>
            <a:avLst/>
            <a:gdLst/>
            <a:ahLst/>
            <a:cxnLst/>
            <a:rect l="l" t="t" r="r" b="b"/>
            <a:pathLst>
              <a:path w="772159" h="772159">
                <a:moveTo>
                  <a:pt x="385999" y="771998"/>
                </a:moveTo>
                <a:lnTo>
                  <a:pt x="337580" y="768991"/>
                </a:lnTo>
                <a:lnTo>
                  <a:pt x="290956" y="760209"/>
                </a:lnTo>
                <a:lnTo>
                  <a:pt x="246488" y="746016"/>
                </a:lnTo>
                <a:lnTo>
                  <a:pt x="204539" y="726772"/>
                </a:lnTo>
                <a:lnTo>
                  <a:pt x="165469" y="702840"/>
                </a:lnTo>
                <a:lnTo>
                  <a:pt x="129641" y="674581"/>
                </a:lnTo>
                <a:lnTo>
                  <a:pt x="97417" y="642356"/>
                </a:lnTo>
                <a:lnTo>
                  <a:pt x="69158" y="606528"/>
                </a:lnTo>
                <a:lnTo>
                  <a:pt x="45225" y="567459"/>
                </a:lnTo>
                <a:lnTo>
                  <a:pt x="25982" y="525510"/>
                </a:lnTo>
                <a:lnTo>
                  <a:pt x="11788" y="481042"/>
                </a:lnTo>
                <a:lnTo>
                  <a:pt x="3007" y="434418"/>
                </a:lnTo>
                <a:lnTo>
                  <a:pt x="0" y="385999"/>
                </a:lnTo>
                <a:lnTo>
                  <a:pt x="3007" y="337580"/>
                </a:lnTo>
                <a:lnTo>
                  <a:pt x="11788" y="290956"/>
                </a:lnTo>
                <a:lnTo>
                  <a:pt x="25982" y="246488"/>
                </a:lnTo>
                <a:lnTo>
                  <a:pt x="45225" y="204539"/>
                </a:lnTo>
                <a:lnTo>
                  <a:pt x="69158" y="165469"/>
                </a:lnTo>
                <a:lnTo>
                  <a:pt x="97417" y="129641"/>
                </a:lnTo>
                <a:lnTo>
                  <a:pt x="129641" y="97417"/>
                </a:lnTo>
                <a:lnTo>
                  <a:pt x="165469" y="69158"/>
                </a:lnTo>
                <a:lnTo>
                  <a:pt x="204539" y="45225"/>
                </a:lnTo>
                <a:lnTo>
                  <a:pt x="246488" y="25982"/>
                </a:lnTo>
                <a:lnTo>
                  <a:pt x="290956" y="11788"/>
                </a:lnTo>
                <a:lnTo>
                  <a:pt x="337580" y="3007"/>
                </a:lnTo>
                <a:lnTo>
                  <a:pt x="385999" y="0"/>
                </a:lnTo>
                <a:lnTo>
                  <a:pt x="434418" y="3007"/>
                </a:lnTo>
                <a:lnTo>
                  <a:pt x="481042" y="11788"/>
                </a:lnTo>
                <a:lnTo>
                  <a:pt x="525510" y="25982"/>
                </a:lnTo>
                <a:lnTo>
                  <a:pt x="567459" y="45225"/>
                </a:lnTo>
                <a:lnTo>
                  <a:pt x="606529" y="69158"/>
                </a:lnTo>
                <a:lnTo>
                  <a:pt x="642357" y="97417"/>
                </a:lnTo>
                <a:lnTo>
                  <a:pt x="674581" y="129641"/>
                </a:lnTo>
                <a:lnTo>
                  <a:pt x="702840" y="165469"/>
                </a:lnTo>
                <a:lnTo>
                  <a:pt x="726773" y="204539"/>
                </a:lnTo>
                <a:lnTo>
                  <a:pt x="746017" y="246488"/>
                </a:lnTo>
                <a:lnTo>
                  <a:pt x="760210" y="290956"/>
                </a:lnTo>
                <a:lnTo>
                  <a:pt x="768991" y="337580"/>
                </a:lnTo>
                <a:lnTo>
                  <a:pt x="771999" y="385999"/>
                </a:lnTo>
                <a:lnTo>
                  <a:pt x="768991" y="434418"/>
                </a:lnTo>
                <a:lnTo>
                  <a:pt x="760210" y="481042"/>
                </a:lnTo>
                <a:lnTo>
                  <a:pt x="746017" y="525510"/>
                </a:lnTo>
                <a:lnTo>
                  <a:pt x="726773" y="567459"/>
                </a:lnTo>
                <a:lnTo>
                  <a:pt x="702840" y="606528"/>
                </a:lnTo>
                <a:lnTo>
                  <a:pt x="674581" y="642356"/>
                </a:lnTo>
                <a:lnTo>
                  <a:pt x="642357" y="674581"/>
                </a:lnTo>
                <a:lnTo>
                  <a:pt x="606529" y="702840"/>
                </a:lnTo>
                <a:lnTo>
                  <a:pt x="567459" y="726772"/>
                </a:lnTo>
                <a:lnTo>
                  <a:pt x="525510" y="746016"/>
                </a:lnTo>
                <a:lnTo>
                  <a:pt x="481042" y="760209"/>
                </a:lnTo>
                <a:lnTo>
                  <a:pt x="434418" y="768991"/>
                </a:lnTo>
                <a:lnTo>
                  <a:pt x="385999" y="771998"/>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0AB09592-0D96-C1A8-6C18-C0CED2BCE1AF}"/>
              </a:ext>
            </a:extLst>
          </p:cNvPr>
          <p:cNvSpPr/>
          <p:nvPr/>
        </p:nvSpPr>
        <p:spPr>
          <a:xfrm>
            <a:off x="5776199" y="5475451"/>
            <a:ext cx="772160" cy="772160"/>
          </a:xfrm>
          <a:custGeom>
            <a:avLst/>
            <a:gdLst/>
            <a:ahLst/>
            <a:cxnLst/>
            <a:rect l="l" t="t" r="r" b="b"/>
            <a:pathLst>
              <a:path w="772159" h="772160">
                <a:moveTo>
                  <a:pt x="385999" y="771998"/>
                </a:moveTo>
                <a:lnTo>
                  <a:pt x="337580" y="768991"/>
                </a:lnTo>
                <a:lnTo>
                  <a:pt x="290956" y="760210"/>
                </a:lnTo>
                <a:lnTo>
                  <a:pt x="246488" y="746016"/>
                </a:lnTo>
                <a:lnTo>
                  <a:pt x="204539" y="726772"/>
                </a:lnTo>
                <a:lnTo>
                  <a:pt x="165469" y="702840"/>
                </a:lnTo>
                <a:lnTo>
                  <a:pt x="129641" y="674581"/>
                </a:lnTo>
                <a:lnTo>
                  <a:pt x="97417" y="642357"/>
                </a:lnTo>
                <a:lnTo>
                  <a:pt x="69158" y="606529"/>
                </a:lnTo>
                <a:lnTo>
                  <a:pt x="45225" y="567459"/>
                </a:lnTo>
                <a:lnTo>
                  <a:pt x="25982" y="525510"/>
                </a:lnTo>
                <a:lnTo>
                  <a:pt x="11788" y="481042"/>
                </a:lnTo>
                <a:lnTo>
                  <a:pt x="3007" y="434418"/>
                </a:lnTo>
                <a:lnTo>
                  <a:pt x="0" y="385999"/>
                </a:lnTo>
                <a:lnTo>
                  <a:pt x="3007" y="337580"/>
                </a:lnTo>
                <a:lnTo>
                  <a:pt x="11788" y="290956"/>
                </a:lnTo>
                <a:lnTo>
                  <a:pt x="25982" y="246488"/>
                </a:lnTo>
                <a:lnTo>
                  <a:pt x="45225" y="204539"/>
                </a:lnTo>
                <a:lnTo>
                  <a:pt x="69158" y="165469"/>
                </a:lnTo>
                <a:lnTo>
                  <a:pt x="97417" y="129641"/>
                </a:lnTo>
                <a:lnTo>
                  <a:pt x="129641" y="97417"/>
                </a:lnTo>
                <a:lnTo>
                  <a:pt x="165469" y="69158"/>
                </a:lnTo>
                <a:lnTo>
                  <a:pt x="204539" y="45225"/>
                </a:lnTo>
                <a:lnTo>
                  <a:pt x="246488" y="25982"/>
                </a:lnTo>
                <a:lnTo>
                  <a:pt x="290956" y="11788"/>
                </a:lnTo>
                <a:lnTo>
                  <a:pt x="337580" y="3007"/>
                </a:lnTo>
                <a:lnTo>
                  <a:pt x="385999" y="0"/>
                </a:lnTo>
                <a:lnTo>
                  <a:pt x="434418" y="3007"/>
                </a:lnTo>
                <a:lnTo>
                  <a:pt x="481042" y="11788"/>
                </a:lnTo>
                <a:lnTo>
                  <a:pt x="525510" y="25982"/>
                </a:lnTo>
                <a:lnTo>
                  <a:pt x="567459" y="45225"/>
                </a:lnTo>
                <a:lnTo>
                  <a:pt x="606529" y="69158"/>
                </a:lnTo>
                <a:lnTo>
                  <a:pt x="642357" y="97417"/>
                </a:lnTo>
                <a:lnTo>
                  <a:pt x="674581" y="129641"/>
                </a:lnTo>
                <a:lnTo>
                  <a:pt x="702840" y="165469"/>
                </a:lnTo>
                <a:lnTo>
                  <a:pt x="726773" y="204539"/>
                </a:lnTo>
                <a:lnTo>
                  <a:pt x="746017" y="246488"/>
                </a:lnTo>
                <a:lnTo>
                  <a:pt x="760210" y="290956"/>
                </a:lnTo>
                <a:lnTo>
                  <a:pt x="768991" y="337580"/>
                </a:lnTo>
                <a:lnTo>
                  <a:pt x="771999" y="385999"/>
                </a:lnTo>
                <a:lnTo>
                  <a:pt x="768991" y="434418"/>
                </a:lnTo>
                <a:lnTo>
                  <a:pt x="760210" y="481042"/>
                </a:lnTo>
                <a:lnTo>
                  <a:pt x="746017" y="525510"/>
                </a:lnTo>
                <a:lnTo>
                  <a:pt x="726773" y="567459"/>
                </a:lnTo>
                <a:lnTo>
                  <a:pt x="702840" y="606529"/>
                </a:lnTo>
                <a:lnTo>
                  <a:pt x="674581" y="642357"/>
                </a:lnTo>
                <a:lnTo>
                  <a:pt x="642357" y="674581"/>
                </a:lnTo>
                <a:lnTo>
                  <a:pt x="606529" y="702840"/>
                </a:lnTo>
                <a:lnTo>
                  <a:pt x="567459" y="726772"/>
                </a:lnTo>
                <a:lnTo>
                  <a:pt x="525510" y="746016"/>
                </a:lnTo>
                <a:lnTo>
                  <a:pt x="481042" y="760210"/>
                </a:lnTo>
                <a:lnTo>
                  <a:pt x="434418" y="768991"/>
                </a:lnTo>
                <a:lnTo>
                  <a:pt x="385999" y="771998"/>
                </a:lnTo>
                <a:close/>
              </a:path>
            </a:pathLst>
          </a:custGeom>
          <a:solidFill>
            <a:srgbClr val="FFFFFF"/>
          </a:solidFill>
        </p:spPr>
        <p:txBody>
          <a:bodyPr wrap="square" lIns="0" tIns="0" rIns="0" bIns="0" rtlCol="0"/>
          <a:lstStyle/>
          <a:p>
            <a:endParaRPr/>
          </a:p>
        </p:txBody>
      </p:sp>
      <p:sp>
        <p:nvSpPr>
          <p:cNvPr id="8" name="object 8">
            <a:extLst>
              <a:ext uri="{FF2B5EF4-FFF2-40B4-BE49-F238E27FC236}">
                <a16:creationId xmlns:a16="http://schemas.microsoft.com/office/drawing/2014/main" id="{6B4814AC-5E3E-24C3-D5FF-2B97CBD7198B}"/>
              </a:ext>
            </a:extLst>
          </p:cNvPr>
          <p:cNvSpPr txBox="1"/>
          <p:nvPr/>
        </p:nvSpPr>
        <p:spPr>
          <a:xfrm>
            <a:off x="5987552" y="2259003"/>
            <a:ext cx="286385" cy="574040"/>
          </a:xfrm>
          <a:prstGeom prst="rect">
            <a:avLst/>
          </a:prstGeom>
        </p:spPr>
        <p:txBody>
          <a:bodyPr vert="horz" wrap="square" lIns="0" tIns="12700" rIns="0" bIns="0" rtlCol="0">
            <a:spAutoFit/>
          </a:bodyPr>
          <a:lstStyle/>
          <a:p>
            <a:pPr marL="12700">
              <a:lnSpc>
                <a:spcPct val="100000"/>
              </a:lnSpc>
              <a:spcBef>
                <a:spcPts val="100"/>
              </a:spcBef>
            </a:pPr>
            <a:r>
              <a:rPr sz="3600" spc="-409" dirty="0">
                <a:solidFill>
                  <a:srgbClr val="002B59"/>
                </a:solidFill>
                <a:latin typeface="Arial Black"/>
                <a:cs typeface="Arial Black"/>
              </a:rPr>
              <a:t>1</a:t>
            </a:r>
            <a:endParaRPr sz="3600" dirty="0">
              <a:latin typeface="Arial Black"/>
              <a:cs typeface="Arial Black"/>
            </a:endParaRPr>
          </a:p>
        </p:txBody>
      </p:sp>
      <p:sp>
        <p:nvSpPr>
          <p:cNvPr id="9" name="object 9">
            <a:extLst>
              <a:ext uri="{FF2B5EF4-FFF2-40B4-BE49-F238E27FC236}">
                <a16:creationId xmlns:a16="http://schemas.microsoft.com/office/drawing/2014/main" id="{416E5F5B-2243-1924-D44C-4E24A49C288E}"/>
              </a:ext>
            </a:extLst>
          </p:cNvPr>
          <p:cNvSpPr txBox="1"/>
          <p:nvPr/>
        </p:nvSpPr>
        <p:spPr>
          <a:xfrm>
            <a:off x="6019086" y="3935901"/>
            <a:ext cx="286385" cy="574040"/>
          </a:xfrm>
          <a:prstGeom prst="rect">
            <a:avLst/>
          </a:prstGeom>
        </p:spPr>
        <p:txBody>
          <a:bodyPr vert="horz" wrap="square" lIns="0" tIns="12700" rIns="0" bIns="0" rtlCol="0">
            <a:spAutoFit/>
          </a:bodyPr>
          <a:lstStyle/>
          <a:p>
            <a:pPr marL="12700">
              <a:lnSpc>
                <a:spcPct val="100000"/>
              </a:lnSpc>
              <a:spcBef>
                <a:spcPts val="100"/>
              </a:spcBef>
            </a:pPr>
            <a:r>
              <a:rPr sz="3600" spc="-409" dirty="0">
                <a:solidFill>
                  <a:srgbClr val="002B59"/>
                </a:solidFill>
                <a:latin typeface="Arial Black"/>
                <a:cs typeface="Arial Black"/>
              </a:rPr>
              <a:t>2</a:t>
            </a:r>
            <a:endParaRPr sz="3600" dirty="0">
              <a:latin typeface="Arial Black"/>
              <a:cs typeface="Arial Black"/>
            </a:endParaRPr>
          </a:p>
        </p:txBody>
      </p:sp>
      <p:sp>
        <p:nvSpPr>
          <p:cNvPr id="10" name="object 10">
            <a:extLst>
              <a:ext uri="{FF2B5EF4-FFF2-40B4-BE49-F238E27FC236}">
                <a16:creationId xmlns:a16="http://schemas.microsoft.com/office/drawing/2014/main" id="{284FE680-1665-03E6-A29F-657A38734ED9}"/>
              </a:ext>
            </a:extLst>
          </p:cNvPr>
          <p:cNvSpPr txBox="1"/>
          <p:nvPr/>
        </p:nvSpPr>
        <p:spPr>
          <a:xfrm>
            <a:off x="5995064" y="7454543"/>
            <a:ext cx="286385" cy="574040"/>
          </a:xfrm>
          <a:prstGeom prst="rect">
            <a:avLst/>
          </a:prstGeom>
        </p:spPr>
        <p:txBody>
          <a:bodyPr vert="horz" wrap="square" lIns="0" tIns="12700" rIns="0" bIns="0" rtlCol="0">
            <a:spAutoFit/>
          </a:bodyPr>
          <a:lstStyle/>
          <a:p>
            <a:pPr marL="12700">
              <a:lnSpc>
                <a:spcPct val="100000"/>
              </a:lnSpc>
              <a:spcBef>
                <a:spcPts val="100"/>
              </a:spcBef>
            </a:pPr>
            <a:r>
              <a:rPr sz="3600" spc="-409" dirty="0">
                <a:solidFill>
                  <a:srgbClr val="002B59"/>
                </a:solidFill>
                <a:latin typeface="Arial Black"/>
                <a:cs typeface="Arial Black"/>
              </a:rPr>
              <a:t>4</a:t>
            </a:r>
            <a:endParaRPr sz="3600" dirty="0">
              <a:latin typeface="Arial Black"/>
              <a:cs typeface="Arial Black"/>
            </a:endParaRPr>
          </a:p>
        </p:txBody>
      </p:sp>
      <p:sp>
        <p:nvSpPr>
          <p:cNvPr id="11" name="object 11">
            <a:extLst>
              <a:ext uri="{FF2B5EF4-FFF2-40B4-BE49-F238E27FC236}">
                <a16:creationId xmlns:a16="http://schemas.microsoft.com/office/drawing/2014/main" id="{4B16B3C0-051B-9E3A-9F1E-3657C2B848F1}"/>
              </a:ext>
            </a:extLst>
          </p:cNvPr>
          <p:cNvSpPr txBox="1"/>
          <p:nvPr/>
        </p:nvSpPr>
        <p:spPr>
          <a:xfrm>
            <a:off x="6008082" y="5552074"/>
            <a:ext cx="286385" cy="574040"/>
          </a:xfrm>
          <a:prstGeom prst="rect">
            <a:avLst/>
          </a:prstGeom>
        </p:spPr>
        <p:txBody>
          <a:bodyPr vert="horz" wrap="square" lIns="0" tIns="12700" rIns="0" bIns="0" rtlCol="0">
            <a:spAutoFit/>
          </a:bodyPr>
          <a:lstStyle/>
          <a:p>
            <a:pPr marL="12700">
              <a:lnSpc>
                <a:spcPct val="100000"/>
              </a:lnSpc>
              <a:spcBef>
                <a:spcPts val="100"/>
              </a:spcBef>
            </a:pPr>
            <a:r>
              <a:rPr sz="3600" spc="-409" dirty="0">
                <a:solidFill>
                  <a:srgbClr val="002B59"/>
                </a:solidFill>
                <a:latin typeface="Arial Black"/>
                <a:cs typeface="Arial Black"/>
              </a:rPr>
              <a:t>3</a:t>
            </a:r>
            <a:endParaRPr sz="3600" dirty="0">
              <a:latin typeface="Arial Black"/>
              <a:cs typeface="Arial Black"/>
            </a:endParaRPr>
          </a:p>
        </p:txBody>
      </p:sp>
      <p:sp>
        <p:nvSpPr>
          <p:cNvPr id="12" name="object 12">
            <a:extLst>
              <a:ext uri="{FF2B5EF4-FFF2-40B4-BE49-F238E27FC236}">
                <a16:creationId xmlns:a16="http://schemas.microsoft.com/office/drawing/2014/main" id="{719997AD-8461-9038-65D6-FF4101DC0D33}"/>
              </a:ext>
            </a:extLst>
          </p:cNvPr>
          <p:cNvSpPr txBox="1">
            <a:spLocks noGrp="1"/>
          </p:cNvSpPr>
          <p:nvPr>
            <p:ph type="body" idx="1"/>
          </p:nvPr>
        </p:nvSpPr>
        <p:spPr>
          <a:xfrm>
            <a:off x="7315200" y="1777613"/>
            <a:ext cx="9571828" cy="6906634"/>
          </a:xfrm>
          <a:prstGeom prst="rect">
            <a:avLst/>
          </a:prstGeom>
        </p:spPr>
        <p:txBody>
          <a:bodyPr vert="horz" wrap="square" lIns="0" tIns="12700" rIns="0" bIns="0" rtlCol="0">
            <a:spAutoFit/>
          </a:bodyPr>
          <a:lstStyle/>
          <a:p>
            <a:pPr marL="12700" marR="28575" algn="just">
              <a:lnSpc>
                <a:spcPct val="125000"/>
              </a:lnSpc>
              <a:spcBef>
                <a:spcPts val="100"/>
              </a:spcBef>
              <a:spcAft>
                <a:spcPts val="600"/>
              </a:spcAft>
            </a:pPr>
            <a:r>
              <a:rPr sz="3200" spc="90" dirty="0"/>
              <a:t>Morrisby</a:t>
            </a:r>
            <a:r>
              <a:rPr sz="3200" spc="-95" dirty="0"/>
              <a:t> </a:t>
            </a:r>
            <a:r>
              <a:rPr sz="3200" dirty="0"/>
              <a:t>is</a:t>
            </a:r>
            <a:r>
              <a:rPr sz="3200" spc="-90" dirty="0"/>
              <a:t> </a:t>
            </a:r>
            <a:r>
              <a:rPr sz="3200" spc="50" dirty="0"/>
              <a:t>a</a:t>
            </a:r>
            <a:r>
              <a:rPr sz="3200" spc="-90" dirty="0"/>
              <a:t> </a:t>
            </a:r>
            <a:r>
              <a:rPr sz="3200" spc="55" dirty="0"/>
              <a:t>career</a:t>
            </a:r>
            <a:r>
              <a:rPr sz="3200" spc="-90" dirty="0"/>
              <a:t> </a:t>
            </a:r>
            <a:r>
              <a:rPr sz="3200" spc="70" dirty="0"/>
              <a:t>exploration</a:t>
            </a:r>
            <a:r>
              <a:rPr sz="3200" spc="-90" dirty="0"/>
              <a:t> </a:t>
            </a:r>
            <a:r>
              <a:rPr sz="3200" spc="70" dirty="0"/>
              <a:t>tool</a:t>
            </a:r>
            <a:r>
              <a:rPr sz="3200" spc="-90" dirty="0"/>
              <a:t> </a:t>
            </a:r>
            <a:r>
              <a:rPr sz="3200" spc="50" dirty="0"/>
              <a:t>that</a:t>
            </a:r>
            <a:r>
              <a:rPr sz="3200" spc="-90" dirty="0"/>
              <a:t> </a:t>
            </a:r>
            <a:r>
              <a:rPr sz="3200" spc="75" dirty="0"/>
              <a:t>helps</a:t>
            </a:r>
            <a:r>
              <a:rPr sz="3200" spc="-90" dirty="0"/>
              <a:t> </a:t>
            </a:r>
            <a:r>
              <a:rPr sz="3200" spc="70" dirty="0"/>
              <a:t>you</a:t>
            </a:r>
            <a:r>
              <a:rPr sz="3200" spc="-90" dirty="0"/>
              <a:t> </a:t>
            </a:r>
            <a:r>
              <a:rPr sz="3200" spc="70" dirty="0"/>
              <a:t>to</a:t>
            </a:r>
            <a:r>
              <a:rPr sz="3200" spc="-90" dirty="0"/>
              <a:t> </a:t>
            </a:r>
            <a:r>
              <a:rPr sz="3200" spc="40" dirty="0"/>
              <a:t>identify </a:t>
            </a:r>
            <a:r>
              <a:rPr sz="3200" spc="75" dirty="0"/>
              <a:t>your</a:t>
            </a:r>
            <a:r>
              <a:rPr sz="3200" spc="-5" dirty="0"/>
              <a:t> </a:t>
            </a:r>
            <a:r>
              <a:rPr sz="3200" dirty="0"/>
              <a:t>strengths, interests,</a:t>
            </a:r>
            <a:r>
              <a:rPr sz="3200" spc="-5" dirty="0"/>
              <a:t> </a:t>
            </a:r>
            <a:r>
              <a:rPr sz="3200" spc="50" dirty="0"/>
              <a:t>abilities</a:t>
            </a:r>
            <a:r>
              <a:rPr lang="en-AU" sz="3200" spc="50" dirty="0"/>
              <a:t>,</a:t>
            </a:r>
            <a:r>
              <a:rPr sz="3200" dirty="0"/>
              <a:t> </a:t>
            </a:r>
            <a:r>
              <a:rPr sz="3200" spc="90" dirty="0"/>
              <a:t>and</a:t>
            </a:r>
            <a:r>
              <a:rPr sz="3200" spc="-5" dirty="0"/>
              <a:t> </a:t>
            </a:r>
            <a:r>
              <a:rPr lang="en-AU" sz="3200" spc="-5" dirty="0"/>
              <a:t>thoughts about future</a:t>
            </a:r>
            <a:r>
              <a:rPr sz="3200" dirty="0"/>
              <a:t> </a:t>
            </a:r>
            <a:r>
              <a:rPr lang="en-AU" sz="3200" dirty="0"/>
              <a:t>work and career pathways</a:t>
            </a:r>
            <a:r>
              <a:rPr sz="3200" spc="40" dirty="0"/>
              <a:t>.</a:t>
            </a:r>
          </a:p>
          <a:p>
            <a:pPr marL="12700" marR="469265">
              <a:lnSpc>
                <a:spcPct val="125000"/>
              </a:lnSpc>
              <a:spcBef>
                <a:spcPts val="1095"/>
              </a:spcBef>
              <a:spcAft>
                <a:spcPts val="600"/>
              </a:spcAft>
            </a:pPr>
            <a:r>
              <a:rPr lang="en-US" sz="3200" spc="100" dirty="0"/>
              <a:t>Make</a:t>
            </a:r>
            <a:r>
              <a:rPr lang="en-US" sz="3200" spc="-80" dirty="0"/>
              <a:t> </a:t>
            </a:r>
            <a:r>
              <a:rPr lang="en-US" sz="3200" spc="75" dirty="0"/>
              <a:t>sure</a:t>
            </a:r>
            <a:r>
              <a:rPr lang="en-US" sz="3200" spc="-75" dirty="0"/>
              <a:t> </a:t>
            </a:r>
            <a:r>
              <a:rPr lang="en-US" sz="3200" spc="70" dirty="0"/>
              <a:t>you</a:t>
            </a:r>
            <a:r>
              <a:rPr lang="en-US" sz="3200" spc="-75" dirty="0"/>
              <a:t> return</a:t>
            </a:r>
            <a:r>
              <a:rPr lang="en-US" sz="3200" spc="-80" dirty="0"/>
              <a:t> </a:t>
            </a:r>
            <a:r>
              <a:rPr lang="en-US" sz="3200" spc="60" dirty="0"/>
              <a:t>parent/guardian</a:t>
            </a:r>
            <a:r>
              <a:rPr lang="en-US" sz="3200" spc="-75" dirty="0"/>
              <a:t> CONSENT </a:t>
            </a:r>
            <a:r>
              <a:rPr lang="en-US" sz="3200" spc="85" dirty="0"/>
              <a:t>prior</a:t>
            </a:r>
            <a:r>
              <a:rPr lang="en-US" sz="3200" spc="-80" dirty="0"/>
              <a:t> </a:t>
            </a:r>
            <a:r>
              <a:rPr lang="en-US" sz="3200" spc="70" dirty="0"/>
              <a:t>to</a:t>
            </a:r>
            <a:r>
              <a:rPr lang="en-US" sz="3200" spc="-75" dirty="0"/>
              <a:t> </a:t>
            </a:r>
            <a:r>
              <a:rPr lang="en-US" sz="3200" spc="50" dirty="0"/>
              <a:t>profiling</a:t>
            </a:r>
          </a:p>
          <a:p>
            <a:pPr marL="12700" marR="469265">
              <a:lnSpc>
                <a:spcPct val="125000"/>
              </a:lnSpc>
              <a:spcBef>
                <a:spcPts val="1095"/>
              </a:spcBef>
              <a:spcAft>
                <a:spcPts val="1800"/>
              </a:spcAft>
            </a:pPr>
            <a:r>
              <a:rPr lang="en-AU" sz="3200" spc="90" dirty="0"/>
              <a:t>You will answer questions </a:t>
            </a:r>
            <a:r>
              <a:rPr lang="en-AU" sz="3200" spc="50" dirty="0"/>
              <a:t>about things you like to do, activities and subjects you might already be good at, and what you are like as a person</a:t>
            </a:r>
            <a:r>
              <a:rPr sz="3200" spc="40" dirty="0"/>
              <a:t>.</a:t>
            </a:r>
            <a:r>
              <a:rPr lang="en-US" sz="3200" dirty="0"/>
              <a:t> </a:t>
            </a:r>
          </a:p>
          <a:p>
            <a:pPr marL="12700" marR="469265">
              <a:lnSpc>
                <a:spcPct val="125000"/>
              </a:lnSpc>
              <a:spcBef>
                <a:spcPts val="1095"/>
              </a:spcBef>
              <a:spcAft>
                <a:spcPts val="1800"/>
              </a:spcAft>
            </a:pPr>
            <a:r>
              <a:rPr lang="en-AU" sz="3200" spc="-70" dirty="0"/>
              <a:t>You will have a follow-up conversation to understand your Morrisby profile and results</a:t>
            </a:r>
            <a:r>
              <a:rPr sz="3200" spc="-70" dirty="0"/>
              <a:t> </a:t>
            </a:r>
            <a:endParaRPr lang="en-AU" sz="3200" spc="-70" dirty="0"/>
          </a:p>
        </p:txBody>
      </p:sp>
      <p:sp>
        <p:nvSpPr>
          <p:cNvPr id="14" name="object 14">
            <a:extLst>
              <a:ext uri="{FF2B5EF4-FFF2-40B4-BE49-F238E27FC236}">
                <a16:creationId xmlns:a16="http://schemas.microsoft.com/office/drawing/2014/main" id="{8E09632F-CCFE-A46D-028D-641B7290B35E}"/>
              </a:ext>
            </a:extLst>
          </p:cNvPr>
          <p:cNvSpPr txBox="1">
            <a:spLocks noGrp="1"/>
          </p:cNvSpPr>
          <p:nvPr>
            <p:ph type="title"/>
          </p:nvPr>
        </p:nvSpPr>
        <p:spPr>
          <a:xfrm>
            <a:off x="467385" y="804704"/>
            <a:ext cx="4928618" cy="1244600"/>
          </a:xfrm>
          <a:prstGeom prst="rect">
            <a:avLst/>
          </a:prstGeom>
        </p:spPr>
        <p:txBody>
          <a:bodyPr vert="horz" wrap="square" lIns="0" tIns="12700" rIns="0" bIns="0" rtlCol="0">
            <a:spAutoFit/>
          </a:bodyPr>
          <a:lstStyle/>
          <a:p>
            <a:pPr marL="12700" algn="ctr">
              <a:lnSpc>
                <a:spcPct val="100000"/>
              </a:lnSpc>
              <a:spcBef>
                <a:spcPts val="100"/>
              </a:spcBef>
            </a:pPr>
            <a:r>
              <a:rPr sz="8000" spc="-620" dirty="0"/>
              <a:t>Review</a:t>
            </a:r>
            <a:endParaRPr sz="8000" dirty="0"/>
          </a:p>
        </p:txBody>
      </p:sp>
      <p:pic>
        <p:nvPicPr>
          <p:cNvPr id="16" name="Picture 15" descr="A person with her hand on her chin&#10;&#10;AI-generated content may be incorrect.">
            <a:extLst>
              <a:ext uri="{FF2B5EF4-FFF2-40B4-BE49-F238E27FC236}">
                <a16:creationId xmlns:a16="http://schemas.microsoft.com/office/drawing/2014/main" id="{05115A08-9E65-D633-9763-EC99F21FD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43" y="2997551"/>
            <a:ext cx="4928618" cy="4466758"/>
          </a:xfrm>
          <a:prstGeom prst="rect">
            <a:avLst/>
          </a:prstGeom>
        </p:spPr>
      </p:pic>
      <p:pic>
        <p:nvPicPr>
          <p:cNvPr id="17" name="Picture 16">
            <a:extLst>
              <a:ext uri="{FF2B5EF4-FFF2-40B4-BE49-F238E27FC236}">
                <a16:creationId xmlns:a16="http://schemas.microsoft.com/office/drawing/2014/main" id="{1F6A1A19-3EA5-78C9-B82A-1894BD44BBBF}"/>
              </a:ext>
            </a:extLst>
          </p:cNvPr>
          <p:cNvPicPr>
            <a:picLocks noChangeAspect="1"/>
          </p:cNvPicPr>
          <p:nvPr/>
        </p:nvPicPr>
        <p:blipFill>
          <a:blip r:embed="rId4"/>
          <a:stretch>
            <a:fillRect/>
          </a:stretch>
        </p:blipFill>
        <p:spPr>
          <a:xfrm>
            <a:off x="16306800" y="9029700"/>
            <a:ext cx="1700931" cy="981541"/>
          </a:xfrm>
          <a:prstGeom prst="rect">
            <a:avLst/>
          </a:prstGeom>
        </p:spPr>
      </p:pic>
    </p:spTree>
    <p:extLst>
      <p:ext uri="{BB962C8B-B14F-4D97-AF65-F5344CB8AC3E}">
        <p14:creationId xmlns:p14="http://schemas.microsoft.com/office/powerpoint/2010/main" val="30397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EE413-7A78-38FD-17FE-49B14ECA03D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1FC447CA-1069-AFF6-1198-30336F6ADA94}"/>
              </a:ext>
            </a:extLst>
          </p:cNvPr>
          <p:cNvSpPr txBox="1">
            <a:spLocks noGrp="1"/>
          </p:cNvSpPr>
          <p:nvPr>
            <p:ph type="title"/>
          </p:nvPr>
        </p:nvSpPr>
        <p:spPr>
          <a:xfrm>
            <a:off x="1828800" y="3044560"/>
            <a:ext cx="10314305" cy="4197880"/>
          </a:xfrm>
          <a:prstGeom prst="rect">
            <a:avLst/>
          </a:prstGeom>
        </p:spPr>
        <p:txBody>
          <a:bodyPr vert="horz" wrap="square" lIns="0" tIns="12065" rIns="0" bIns="0" rtlCol="0">
            <a:spAutoFit/>
          </a:bodyPr>
          <a:lstStyle/>
          <a:p>
            <a:pPr marL="12065" marR="5080" indent="-635" algn="ctr">
              <a:lnSpc>
                <a:spcPct val="130900"/>
              </a:lnSpc>
              <a:spcBef>
                <a:spcPts val="95"/>
              </a:spcBef>
            </a:pPr>
            <a:r>
              <a:rPr sz="5300" spc="-305" dirty="0"/>
              <a:t>Thank</a:t>
            </a:r>
            <a:r>
              <a:rPr sz="5300" spc="-370" dirty="0"/>
              <a:t> </a:t>
            </a:r>
            <a:r>
              <a:rPr sz="5300" spc="-190" dirty="0"/>
              <a:t>you</a:t>
            </a:r>
            <a:r>
              <a:rPr sz="5300" spc="-370" dirty="0"/>
              <a:t> </a:t>
            </a:r>
            <a:r>
              <a:rPr sz="5300" spc="-80" dirty="0"/>
              <a:t>for</a:t>
            </a:r>
            <a:r>
              <a:rPr sz="5300" spc="-370" dirty="0"/>
              <a:t> </a:t>
            </a:r>
            <a:r>
              <a:rPr sz="5300" spc="-20" dirty="0"/>
              <a:t>your </a:t>
            </a:r>
            <a:r>
              <a:rPr sz="5300" spc="-210" dirty="0"/>
              <a:t>participation</a:t>
            </a:r>
            <a:r>
              <a:rPr lang="en-AU" sz="5300" spc="-210" dirty="0"/>
              <a:t>.</a:t>
            </a:r>
            <a:r>
              <a:rPr sz="5300" spc="-365" dirty="0"/>
              <a:t> </a:t>
            </a:r>
            <a:br>
              <a:rPr lang="en-AU" sz="5300" spc="-365" dirty="0"/>
            </a:br>
            <a:r>
              <a:rPr lang="en-AU" sz="5300" spc="-310" dirty="0"/>
              <a:t>G</a:t>
            </a:r>
            <a:r>
              <a:rPr sz="5300" spc="-310" dirty="0" err="1"/>
              <a:t>ood</a:t>
            </a:r>
            <a:r>
              <a:rPr sz="5300" spc="-365" dirty="0"/>
              <a:t> </a:t>
            </a:r>
            <a:r>
              <a:rPr sz="5300" spc="-320" dirty="0"/>
              <a:t>luck</a:t>
            </a:r>
            <a:r>
              <a:rPr sz="5300" spc="-365" dirty="0"/>
              <a:t> </a:t>
            </a:r>
            <a:r>
              <a:rPr sz="5300" spc="-25" dirty="0"/>
              <a:t>on </a:t>
            </a:r>
            <a:r>
              <a:rPr sz="5300" spc="-130" dirty="0"/>
              <a:t>your</a:t>
            </a:r>
            <a:r>
              <a:rPr sz="5300" spc="-370" dirty="0"/>
              <a:t> </a:t>
            </a:r>
            <a:r>
              <a:rPr sz="5300" spc="-325" dirty="0"/>
              <a:t>career</a:t>
            </a:r>
            <a:r>
              <a:rPr sz="5300" spc="-365" dirty="0"/>
              <a:t> </a:t>
            </a:r>
            <a:r>
              <a:rPr sz="5300" spc="-25" dirty="0"/>
              <a:t>journey</a:t>
            </a:r>
            <a:r>
              <a:rPr lang="en-AU" sz="5300" spc="-25" dirty="0"/>
              <a:t>!</a:t>
            </a:r>
            <a:endParaRPr sz="5300" dirty="0"/>
          </a:p>
        </p:txBody>
      </p:sp>
      <p:pic>
        <p:nvPicPr>
          <p:cNvPr id="5" name="Picture 4">
            <a:extLst>
              <a:ext uri="{FF2B5EF4-FFF2-40B4-BE49-F238E27FC236}">
                <a16:creationId xmlns:a16="http://schemas.microsoft.com/office/drawing/2014/main" id="{3E3804EA-B5F7-F1C2-86BF-2D43D4FCCB4D}"/>
              </a:ext>
            </a:extLst>
          </p:cNvPr>
          <p:cNvPicPr>
            <a:picLocks noChangeAspect="1"/>
          </p:cNvPicPr>
          <p:nvPr/>
        </p:nvPicPr>
        <p:blipFill>
          <a:blip r:embed="rId3"/>
          <a:stretch>
            <a:fillRect/>
          </a:stretch>
        </p:blipFill>
        <p:spPr>
          <a:xfrm>
            <a:off x="12496800" y="1790700"/>
            <a:ext cx="4648200" cy="7137168"/>
          </a:xfrm>
          <a:prstGeom prst="rect">
            <a:avLst/>
          </a:prstGeom>
        </p:spPr>
      </p:pic>
      <p:pic>
        <p:nvPicPr>
          <p:cNvPr id="6" name="Picture 5">
            <a:extLst>
              <a:ext uri="{FF2B5EF4-FFF2-40B4-BE49-F238E27FC236}">
                <a16:creationId xmlns:a16="http://schemas.microsoft.com/office/drawing/2014/main" id="{5C9559BC-004F-0BF0-E07E-3CD689ECEAC2}"/>
              </a:ext>
            </a:extLst>
          </p:cNvPr>
          <p:cNvPicPr>
            <a:picLocks noChangeAspect="1"/>
          </p:cNvPicPr>
          <p:nvPr/>
        </p:nvPicPr>
        <p:blipFill>
          <a:blip r:embed="rId4"/>
          <a:stretch>
            <a:fillRect/>
          </a:stretch>
        </p:blipFill>
        <p:spPr>
          <a:xfrm>
            <a:off x="685800" y="9029700"/>
            <a:ext cx="1700931" cy="981541"/>
          </a:xfrm>
          <a:prstGeom prst="rect">
            <a:avLst/>
          </a:prstGeom>
        </p:spPr>
      </p:pic>
    </p:spTree>
    <p:extLst>
      <p:ext uri="{BB962C8B-B14F-4D97-AF65-F5344CB8AC3E}">
        <p14:creationId xmlns:p14="http://schemas.microsoft.com/office/powerpoint/2010/main" val="1000980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8519091" y="1052512"/>
            <a:ext cx="8743949" cy="8048624"/>
          </a:xfrm>
          <a:prstGeom prst="rect">
            <a:avLst/>
          </a:prstGeom>
        </p:spPr>
      </p:pic>
      <p:sp>
        <p:nvSpPr>
          <p:cNvPr id="6" name="object 6"/>
          <p:cNvSpPr txBox="1"/>
          <p:nvPr/>
        </p:nvSpPr>
        <p:spPr>
          <a:xfrm>
            <a:off x="1042987" y="2617208"/>
            <a:ext cx="5019675" cy="4919232"/>
          </a:xfrm>
          <a:prstGeom prst="rect">
            <a:avLst/>
          </a:prstGeom>
        </p:spPr>
        <p:txBody>
          <a:bodyPr vert="horz" wrap="square" lIns="0" tIns="37465" rIns="0" bIns="0" rtlCol="0">
            <a:spAutoFit/>
          </a:bodyPr>
          <a:lstStyle/>
          <a:p>
            <a:pPr marL="12700" marR="5080">
              <a:lnSpc>
                <a:spcPts val="6370"/>
              </a:lnSpc>
              <a:spcBef>
                <a:spcPts val="295"/>
              </a:spcBef>
            </a:pPr>
            <a:r>
              <a:rPr sz="4800" spc="-190" dirty="0">
                <a:solidFill>
                  <a:srgbClr val="002B59"/>
                </a:solidFill>
                <a:latin typeface="Arial Black"/>
                <a:cs typeface="Arial Black"/>
              </a:rPr>
              <a:t>Don’t</a:t>
            </a:r>
            <a:r>
              <a:rPr sz="4800" spc="-370" dirty="0">
                <a:solidFill>
                  <a:srgbClr val="002B59"/>
                </a:solidFill>
                <a:latin typeface="Arial Black"/>
                <a:cs typeface="Arial Black"/>
              </a:rPr>
              <a:t> </a:t>
            </a:r>
            <a:r>
              <a:rPr sz="4800" spc="-235" dirty="0">
                <a:solidFill>
                  <a:srgbClr val="002B59"/>
                </a:solidFill>
                <a:latin typeface="Arial Black"/>
                <a:cs typeface="Arial Black"/>
              </a:rPr>
              <a:t>just</a:t>
            </a:r>
            <a:r>
              <a:rPr sz="4800" spc="-370" dirty="0">
                <a:solidFill>
                  <a:srgbClr val="002B59"/>
                </a:solidFill>
                <a:latin typeface="Arial Black"/>
                <a:cs typeface="Arial Black"/>
              </a:rPr>
              <a:t> </a:t>
            </a:r>
            <a:r>
              <a:rPr sz="4800" spc="-295" dirty="0">
                <a:solidFill>
                  <a:srgbClr val="002B59"/>
                </a:solidFill>
                <a:latin typeface="Arial Black"/>
                <a:cs typeface="Arial Black"/>
              </a:rPr>
              <a:t>take </a:t>
            </a:r>
            <a:r>
              <a:rPr sz="4800" spc="-114" dirty="0">
                <a:solidFill>
                  <a:srgbClr val="002B59"/>
                </a:solidFill>
                <a:latin typeface="Arial Black"/>
                <a:cs typeface="Arial Black"/>
              </a:rPr>
              <a:t>it</a:t>
            </a:r>
            <a:r>
              <a:rPr sz="4800" spc="-380" dirty="0">
                <a:solidFill>
                  <a:srgbClr val="002B59"/>
                </a:solidFill>
                <a:latin typeface="Arial Black"/>
                <a:cs typeface="Arial Black"/>
              </a:rPr>
              <a:t> </a:t>
            </a:r>
            <a:r>
              <a:rPr sz="4800" spc="-95" dirty="0">
                <a:solidFill>
                  <a:srgbClr val="002B59"/>
                </a:solidFill>
                <a:latin typeface="Arial Black"/>
                <a:cs typeface="Arial Black"/>
              </a:rPr>
              <a:t>from</a:t>
            </a:r>
            <a:r>
              <a:rPr sz="4800" spc="-375" dirty="0">
                <a:solidFill>
                  <a:srgbClr val="002B59"/>
                </a:solidFill>
                <a:latin typeface="Arial Black"/>
                <a:cs typeface="Arial Black"/>
              </a:rPr>
              <a:t> </a:t>
            </a:r>
            <a:r>
              <a:rPr sz="4800" spc="-350" dirty="0">
                <a:solidFill>
                  <a:srgbClr val="002B59"/>
                </a:solidFill>
                <a:latin typeface="Arial Black"/>
                <a:cs typeface="Arial Black"/>
              </a:rPr>
              <a:t>us</a:t>
            </a:r>
            <a:r>
              <a:rPr sz="4800" spc="-375" dirty="0">
                <a:solidFill>
                  <a:srgbClr val="002B59"/>
                </a:solidFill>
                <a:latin typeface="Arial Black"/>
                <a:cs typeface="Arial Black"/>
              </a:rPr>
              <a:t> </a:t>
            </a:r>
            <a:r>
              <a:rPr sz="4800" spc="-50" dirty="0">
                <a:solidFill>
                  <a:srgbClr val="002B59"/>
                </a:solidFill>
                <a:latin typeface="Arial Black"/>
                <a:cs typeface="Arial Black"/>
              </a:rPr>
              <a:t>- </a:t>
            </a:r>
            <a:r>
              <a:rPr sz="4800" spc="-275" dirty="0">
                <a:solidFill>
                  <a:srgbClr val="002B59"/>
                </a:solidFill>
                <a:latin typeface="Arial Black"/>
                <a:cs typeface="Arial Black"/>
              </a:rPr>
              <a:t>have</a:t>
            </a:r>
            <a:r>
              <a:rPr sz="4800" spc="-385" dirty="0">
                <a:solidFill>
                  <a:srgbClr val="002B59"/>
                </a:solidFill>
                <a:latin typeface="Arial Black"/>
                <a:cs typeface="Arial Black"/>
              </a:rPr>
              <a:t> </a:t>
            </a:r>
            <a:r>
              <a:rPr sz="4800" spc="-360" dirty="0">
                <a:solidFill>
                  <a:srgbClr val="002B59"/>
                </a:solidFill>
                <a:latin typeface="Arial Black"/>
                <a:cs typeface="Arial Black"/>
              </a:rPr>
              <a:t>a</a:t>
            </a:r>
            <a:r>
              <a:rPr sz="4800" spc="-380" dirty="0">
                <a:solidFill>
                  <a:srgbClr val="002B59"/>
                </a:solidFill>
                <a:latin typeface="Arial Black"/>
                <a:cs typeface="Arial Black"/>
              </a:rPr>
              <a:t> </a:t>
            </a:r>
            <a:r>
              <a:rPr sz="4800" spc="-240" dirty="0">
                <a:solidFill>
                  <a:srgbClr val="002B59"/>
                </a:solidFill>
                <a:latin typeface="Arial Black"/>
                <a:cs typeface="Arial Black"/>
              </a:rPr>
              <a:t>look</a:t>
            </a:r>
            <a:r>
              <a:rPr sz="4800" spc="-380" dirty="0">
                <a:solidFill>
                  <a:srgbClr val="002B59"/>
                </a:solidFill>
                <a:latin typeface="Arial Black"/>
                <a:cs typeface="Arial Black"/>
              </a:rPr>
              <a:t> </a:t>
            </a:r>
            <a:r>
              <a:rPr sz="4800" spc="-25" dirty="0">
                <a:solidFill>
                  <a:srgbClr val="002B59"/>
                </a:solidFill>
                <a:latin typeface="Arial Black"/>
                <a:cs typeface="Arial Black"/>
              </a:rPr>
              <a:t>at </a:t>
            </a:r>
            <a:r>
              <a:rPr sz="4800" spc="-254" dirty="0">
                <a:solidFill>
                  <a:srgbClr val="002B59"/>
                </a:solidFill>
                <a:latin typeface="Arial Black"/>
                <a:cs typeface="Arial Black"/>
              </a:rPr>
              <a:t>what</a:t>
            </a:r>
            <a:r>
              <a:rPr sz="4800" spc="-370" dirty="0">
                <a:solidFill>
                  <a:srgbClr val="002B59"/>
                </a:solidFill>
                <a:latin typeface="Arial Black"/>
                <a:cs typeface="Arial Black"/>
              </a:rPr>
              <a:t> </a:t>
            </a:r>
            <a:r>
              <a:rPr sz="4800" spc="-10" dirty="0">
                <a:solidFill>
                  <a:srgbClr val="002B59"/>
                </a:solidFill>
                <a:latin typeface="Arial Black"/>
                <a:cs typeface="Arial Black"/>
              </a:rPr>
              <a:t>other </a:t>
            </a:r>
            <a:r>
              <a:rPr sz="4800" spc="-265" dirty="0">
                <a:solidFill>
                  <a:srgbClr val="002B59"/>
                </a:solidFill>
                <a:latin typeface="Arial Black"/>
                <a:cs typeface="Arial Black"/>
              </a:rPr>
              <a:t>students</a:t>
            </a:r>
            <a:r>
              <a:rPr sz="4800" spc="-395" dirty="0">
                <a:solidFill>
                  <a:srgbClr val="002B59"/>
                </a:solidFill>
                <a:latin typeface="Arial Black"/>
                <a:cs typeface="Arial Black"/>
              </a:rPr>
              <a:t> </a:t>
            </a:r>
            <a:r>
              <a:rPr sz="4800" spc="-430" dirty="0">
                <a:solidFill>
                  <a:srgbClr val="002B59"/>
                </a:solidFill>
                <a:latin typeface="Arial Black"/>
                <a:cs typeface="Arial Black"/>
              </a:rPr>
              <a:t>say </a:t>
            </a:r>
            <a:r>
              <a:rPr sz="4800" spc="-10" dirty="0">
                <a:solidFill>
                  <a:srgbClr val="002B59"/>
                </a:solidFill>
                <a:latin typeface="Arial Black"/>
                <a:cs typeface="Arial Black"/>
              </a:rPr>
              <a:t>about </a:t>
            </a:r>
            <a:r>
              <a:rPr sz="4800" spc="-70" dirty="0">
                <a:solidFill>
                  <a:srgbClr val="002B59"/>
                </a:solidFill>
                <a:latin typeface="Arial Black"/>
                <a:cs typeface="Arial Black"/>
              </a:rPr>
              <a:t>Morrisby!</a:t>
            </a:r>
            <a:endParaRPr sz="4800" dirty="0">
              <a:latin typeface="Arial Black"/>
              <a:cs typeface="Arial Black"/>
            </a:endParaRPr>
          </a:p>
        </p:txBody>
      </p:sp>
      <p:pic>
        <p:nvPicPr>
          <p:cNvPr id="3" name="Picture 2">
            <a:extLst>
              <a:ext uri="{FF2B5EF4-FFF2-40B4-BE49-F238E27FC236}">
                <a16:creationId xmlns:a16="http://schemas.microsoft.com/office/drawing/2014/main" id="{1F044184-7769-04EC-27EB-C916020524EF}"/>
              </a:ext>
            </a:extLst>
          </p:cNvPr>
          <p:cNvPicPr>
            <a:picLocks noChangeAspect="1"/>
          </p:cNvPicPr>
          <p:nvPr/>
        </p:nvPicPr>
        <p:blipFill>
          <a:blip r:embed="rId4"/>
          <a:stretch>
            <a:fillRect/>
          </a:stretch>
        </p:blipFill>
        <p:spPr>
          <a:xfrm>
            <a:off x="381000" y="9008959"/>
            <a:ext cx="1700931" cy="9815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558111" y="718955"/>
            <a:ext cx="3228974" cy="2152649"/>
          </a:xfrm>
          <a:prstGeom prst="rect">
            <a:avLst/>
          </a:prstGeom>
        </p:spPr>
      </p:pic>
      <p:pic>
        <p:nvPicPr>
          <p:cNvPr id="4" name="object 4"/>
          <p:cNvPicPr/>
          <p:nvPr/>
        </p:nvPicPr>
        <p:blipFill>
          <a:blip r:embed="rId4" cstate="print"/>
          <a:stretch>
            <a:fillRect/>
          </a:stretch>
        </p:blipFill>
        <p:spPr>
          <a:xfrm>
            <a:off x="6959761" y="5754069"/>
            <a:ext cx="2066924" cy="3095624"/>
          </a:xfrm>
          <a:prstGeom prst="rect">
            <a:avLst/>
          </a:prstGeom>
        </p:spPr>
      </p:pic>
      <p:pic>
        <p:nvPicPr>
          <p:cNvPr id="5" name="object 5"/>
          <p:cNvPicPr/>
          <p:nvPr/>
        </p:nvPicPr>
        <p:blipFill>
          <a:blip r:embed="rId5" cstate="print"/>
          <a:stretch>
            <a:fillRect/>
          </a:stretch>
        </p:blipFill>
        <p:spPr>
          <a:xfrm>
            <a:off x="741390" y="4483313"/>
            <a:ext cx="3543299" cy="2352674"/>
          </a:xfrm>
          <a:prstGeom prst="rect">
            <a:avLst/>
          </a:prstGeom>
        </p:spPr>
      </p:pic>
      <p:pic>
        <p:nvPicPr>
          <p:cNvPr id="6" name="object 6"/>
          <p:cNvPicPr/>
          <p:nvPr/>
        </p:nvPicPr>
        <p:blipFill>
          <a:blip r:embed="rId6" cstate="print"/>
          <a:stretch>
            <a:fillRect/>
          </a:stretch>
        </p:blipFill>
        <p:spPr>
          <a:xfrm>
            <a:off x="7240758" y="1385712"/>
            <a:ext cx="3562349" cy="2371724"/>
          </a:xfrm>
          <a:prstGeom prst="rect">
            <a:avLst/>
          </a:prstGeom>
        </p:spPr>
      </p:pic>
      <p:pic>
        <p:nvPicPr>
          <p:cNvPr id="7" name="object 7"/>
          <p:cNvPicPr/>
          <p:nvPr/>
        </p:nvPicPr>
        <p:blipFill>
          <a:blip r:embed="rId7" cstate="print"/>
          <a:stretch>
            <a:fillRect/>
          </a:stretch>
        </p:blipFill>
        <p:spPr>
          <a:xfrm>
            <a:off x="13277071" y="5754069"/>
            <a:ext cx="3305174" cy="2209799"/>
          </a:xfrm>
          <a:prstGeom prst="rect">
            <a:avLst/>
          </a:prstGeom>
        </p:spPr>
      </p:pic>
      <p:pic>
        <p:nvPicPr>
          <p:cNvPr id="8" name="object 8"/>
          <p:cNvPicPr/>
          <p:nvPr/>
        </p:nvPicPr>
        <p:blipFill>
          <a:blip r:embed="rId8" cstate="print"/>
          <a:stretch>
            <a:fillRect/>
          </a:stretch>
        </p:blipFill>
        <p:spPr>
          <a:xfrm>
            <a:off x="13779934" y="340188"/>
            <a:ext cx="2028824" cy="3057524"/>
          </a:xfrm>
          <a:prstGeom prst="rect">
            <a:avLst/>
          </a:prstGeom>
        </p:spPr>
      </p:pic>
      <p:sp>
        <p:nvSpPr>
          <p:cNvPr id="9" name="object 9"/>
          <p:cNvSpPr txBox="1"/>
          <p:nvPr/>
        </p:nvSpPr>
        <p:spPr>
          <a:xfrm>
            <a:off x="743346" y="3017865"/>
            <a:ext cx="4854575" cy="755015"/>
          </a:xfrm>
          <a:prstGeom prst="rect">
            <a:avLst/>
          </a:prstGeom>
        </p:spPr>
        <p:txBody>
          <a:bodyPr vert="horz" wrap="square" lIns="0" tIns="22225" rIns="0" bIns="0" rtlCol="0">
            <a:spAutoFit/>
          </a:bodyPr>
          <a:lstStyle/>
          <a:p>
            <a:pPr marL="12700" marR="5080" algn="ctr">
              <a:lnSpc>
                <a:spcPts val="1910"/>
              </a:lnSpc>
              <a:spcBef>
                <a:spcPts val="175"/>
              </a:spcBef>
            </a:pPr>
            <a:r>
              <a:rPr sz="1600" spc="-125" dirty="0">
                <a:latin typeface="Arial Black"/>
                <a:cs typeface="Arial Black"/>
              </a:rPr>
              <a:t>This</a:t>
            </a:r>
            <a:r>
              <a:rPr sz="1600" spc="-105" dirty="0">
                <a:latin typeface="Arial Black"/>
                <a:cs typeface="Arial Black"/>
              </a:rPr>
              <a:t> </a:t>
            </a:r>
            <a:r>
              <a:rPr sz="1600" spc="-150" dirty="0">
                <a:latin typeface="Arial Black"/>
                <a:cs typeface="Arial Black"/>
              </a:rPr>
              <a:t>was</a:t>
            </a:r>
            <a:r>
              <a:rPr sz="1600" spc="-100" dirty="0">
                <a:latin typeface="Arial Black"/>
                <a:cs typeface="Arial Black"/>
              </a:rPr>
              <a:t> </a:t>
            </a:r>
            <a:r>
              <a:rPr sz="1600" spc="-105" dirty="0">
                <a:latin typeface="Arial Black"/>
                <a:cs typeface="Arial Black"/>
              </a:rPr>
              <a:t>a</a:t>
            </a:r>
            <a:r>
              <a:rPr sz="1600" spc="-100" dirty="0">
                <a:latin typeface="Arial Black"/>
                <a:cs typeface="Arial Black"/>
              </a:rPr>
              <a:t> </a:t>
            </a:r>
            <a:r>
              <a:rPr sz="1600" spc="-65" dirty="0">
                <a:latin typeface="Arial Black"/>
                <a:cs typeface="Arial Black"/>
              </a:rPr>
              <a:t>very</a:t>
            </a:r>
            <a:r>
              <a:rPr sz="1600" spc="-100" dirty="0">
                <a:latin typeface="Arial Black"/>
                <a:cs typeface="Arial Black"/>
              </a:rPr>
              <a:t> good</a:t>
            </a:r>
            <a:r>
              <a:rPr sz="1600" spc="-105" dirty="0">
                <a:latin typeface="Arial Black"/>
                <a:cs typeface="Arial Black"/>
              </a:rPr>
              <a:t> experience</a:t>
            </a:r>
            <a:r>
              <a:rPr sz="1600" spc="-100" dirty="0">
                <a:latin typeface="Arial Black"/>
                <a:cs typeface="Arial Black"/>
              </a:rPr>
              <a:t> </a:t>
            </a:r>
            <a:r>
              <a:rPr sz="1600" spc="-60" dirty="0">
                <a:latin typeface="Arial Black"/>
                <a:cs typeface="Arial Black"/>
              </a:rPr>
              <a:t>and</a:t>
            </a:r>
            <a:r>
              <a:rPr sz="1600" spc="-100" dirty="0">
                <a:latin typeface="Arial Black"/>
                <a:cs typeface="Arial Black"/>
              </a:rPr>
              <a:t> </a:t>
            </a:r>
            <a:r>
              <a:rPr sz="1600" spc="-75" dirty="0">
                <a:latin typeface="Arial Black"/>
                <a:cs typeface="Arial Black"/>
              </a:rPr>
              <a:t>helped</a:t>
            </a:r>
            <a:r>
              <a:rPr sz="1600" spc="-100" dirty="0">
                <a:latin typeface="Arial Black"/>
                <a:cs typeface="Arial Black"/>
              </a:rPr>
              <a:t> </a:t>
            </a:r>
            <a:r>
              <a:rPr sz="1600" spc="-25" dirty="0">
                <a:latin typeface="Arial Black"/>
                <a:cs typeface="Arial Black"/>
              </a:rPr>
              <a:t>me </a:t>
            </a:r>
            <a:r>
              <a:rPr sz="1600" spc="-75" dirty="0">
                <a:latin typeface="Arial Black"/>
                <a:cs typeface="Arial Black"/>
              </a:rPr>
              <a:t>look</a:t>
            </a:r>
            <a:r>
              <a:rPr sz="1600" spc="-105" dirty="0">
                <a:latin typeface="Arial Black"/>
                <a:cs typeface="Arial Black"/>
              </a:rPr>
              <a:t> </a:t>
            </a:r>
            <a:r>
              <a:rPr sz="1600" spc="-45" dirty="0">
                <a:latin typeface="Arial Black"/>
                <a:cs typeface="Arial Black"/>
              </a:rPr>
              <a:t>into</a:t>
            </a:r>
            <a:r>
              <a:rPr sz="1600" spc="-105" dirty="0">
                <a:latin typeface="Arial Black"/>
                <a:cs typeface="Arial Black"/>
              </a:rPr>
              <a:t> </a:t>
            </a:r>
            <a:r>
              <a:rPr sz="1600" spc="-55" dirty="0">
                <a:latin typeface="Arial Black"/>
                <a:cs typeface="Arial Black"/>
              </a:rPr>
              <a:t>the</a:t>
            </a:r>
            <a:r>
              <a:rPr sz="1600" spc="-105" dirty="0">
                <a:latin typeface="Arial Black"/>
                <a:cs typeface="Arial Black"/>
              </a:rPr>
              <a:t> </a:t>
            </a:r>
            <a:r>
              <a:rPr sz="1600" spc="-35" dirty="0">
                <a:latin typeface="Arial Black"/>
                <a:cs typeface="Arial Black"/>
              </a:rPr>
              <a:t>future</a:t>
            </a:r>
            <a:r>
              <a:rPr sz="1600" spc="-105" dirty="0">
                <a:latin typeface="Arial Black"/>
                <a:cs typeface="Arial Black"/>
              </a:rPr>
              <a:t> </a:t>
            </a:r>
            <a:r>
              <a:rPr sz="1600" spc="-60" dirty="0">
                <a:latin typeface="Arial Black"/>
                <a:cs typeface="Arial Black"/>
              </a:rPr>
              <a:t>and</a:t>
            </a:r>
            <a:r>
              <a:rPr sz="1600" spc="-105" dirty="0">
                <a:latin typeface="Arial Black"/>
                <a:cs typeface="Arial Black"/>
              </a:rPr>
              <a:t> </a:t>
            </a:r>
            <a:r>
              <a:rPr sz="1600" spc="-35" dirty="0">
                <a:latin typeface="Arial Black"/>
                <a:cs typeface="Arial Black"/>
              </a:rPr>
              <a:t>find</a:t>
            </a:r>
            <a:r>
              <a:rPr sz="1600" spc="-105" dirty="0">
                <a:latin typeface="Arial Black"/>
                <a:cs typeface="Arial Black"/>
              </a:rPr>
              <a:t> </a:t>
            </a:r>
            <a:r>
              <a:rPr sz="1600" spc="-55" dirty="0">
                <a:latin typeface="Arial Black"/>
                <a:cs typeface="Arial Black"/>
              </a:rPr>
              <a:t>my</a:t>
            </a:r>
            <a:r>
              <a:rPr sz="1600" spc="-105" dirty="0">
                <a:latin typeface="Arial Black"/>
                <a:cs typeface="Arial Black"/>
              </a:rPr>
              <a:t> </a:t>
            </a:r>
            <a:r>
              <a:rPr sz="1600" spc="-80" dirty="0">
                <a:latin typeface="Arial Black"/>
                <a:cs typeface="Arial Black"/>
              </a:rPr>
              <a:t>interest's</a:t>
            </a:r>
            <a:r>
              <a:rPr sz="1600" spc="-105" dirty="0">
                <a:latin typeface="Arial Black"/>
                <a:cs typeface="Arial Black"/>
              </a:rPr>
              <a:t> </a:t>
            </a:r>
            <a:r>
              <a:rPr sz="1600" spc="-25" dirty="0">
                <a:latin typeface="Arial Black"/>
                <a:cs typeface="Arial Black"/>
              </a:rPr>
              <a:t>and </a:t>
            </a:r>
            <a:r>
              <a:rPr sz="1600" spc="-80" dirty="0">
                <a:latin typeface="Arial Black"/>
                <a:cs typeface="Arial Black"/>
              </a:rPr>
              <a:t>stronger</a:t>
            </a:r>
            <a:r>
              <a:rPr sz="1600" spc="-55" dirty="0">
                <a:latin typeface="Arial Black"/>
                <a:cs typeface="Arial Black"/>
              </a:rPr>
              <a:t> </a:t>
            </a:r>
            <a:r>
              <a:rPr sz="1600" spc="-10" dirty="0">
                <a:latin typeface="Arial Black"/>
                <a:cs typeface="Arial Black"/>
              </a:rPr>
              <a:t>strengths!</a:t>
            </a:r>
            <a:endParaRPr sz="1600">
              <a:latin typeface="Arial Black"/>
              <a:cs typeface="Arial Black"/>
            </a:endParaRPr>
          </a:p>
        </p:txBody>
      </p:sp>
      <p:sp>
        <p:nvSpPr>
          <p:cNvPr id="10" name="object 10"/>
          <p:cNvSpPr txBox="1"/>
          <p:nvPr/>
        </p:nvSpPr>
        <p:spPr>
          <a:xfrm>
            <a:off x="6718584" y="3916319"/>
            <a:ext cx="4851400" cy="1238250"/>
          </a:xfrm>
          <a:prstGeom prst="rect">
            <a:avLst/>
          </a:prstGeom>
        </p:spPr>
        <p:txBody>
          <a:bodyPr vert="horz" wrap="square" lIns="0" tIns="22225" rIns="0" bIns="0" rtlCol="0">
            <a:spAutoFit/>
          </a:bodyPr>
          <a:lstStyle/>
          <a:p>
            <a:pPr marL="12700" marR="5080" indent="-635" algn="ctr">
              <a:lnSpc>
                <a:spcPts val="1910"/>
              </a:lnSpc>
              <a:spcBef>
                <a:spcPts val="175"/>
              </a:spcBef>
            </a:pPr>
            <a:r>
              <a:rPr sz="1600" spc="-100" dirty="0">
                <a:latin typeface="Arial Black"/>
                <a:cs typeface="Arial Black"/>
              </a:rPr>
              <a:t>I</a:t>
            </a:r>
            <a:r>
              <a:rPr sz="1600" spc="-95" dirty="0">
                <a:latin typeface="Arial Black"/>
                <a:cs typeface="Arial Black"/>
              </a:rPr>
              <a:t> </a:t>
            </a:r>
            <a:r>
              <a:rPr sz="1600" spc="-85" dirty="0">
                <a:latin typeface="Arial Black"/>
                <a:cs typeface="Arial Black"/>
              </a:rPr>
              <a:t>absolutely</a:t>
            </a:r>
            <a:r>
              <a:rPr sz="1600" spc="-90" dirty="0">
                <a:latin typeface="Arial Black"/>
                <a:cs typeface="Arial Black"/>
              </a:rPr>
              <a:t> </a:t>
            </a:r>
            <a:r>
              <a:rPr sz="1600" spc="-70" dirty="0">
                <a:latin typeface="Arial Black"/>
                <a:cs typeface="Arial Black"/>
              </a:rPr>
              <a:t>adored</a:t>
            </a:r>
            <a:r>
              <a:rPr sz="1600" spc="-95" dirty="0">
                <a:latin typeface="Arial Black"/>
                <a:cs typeface="Arial Black"/>
              </a:rPr>
              <a:t> </a:t>
            </a:r>
            <a:r>
              <a:rPr sz="1600" spc="-55" dirty="0">
                <a:latin typeface="Arial Black"/>
                <a:cs typeface="Arial Black"/>
              </a:rPr>
              <a:t>my</a:t>
            </a:r>
            <a:r>
              <a:rPr sz="1600" spc="-90" dirty="0">
                <a:latin typeface="Arial Black"/>
                <a:cs typeface="Arial Black"/>
              </a:rPr>
              <a:t> results! </a:t>
            </a:r>
            <a:r>
              <a:rPr sz="1600" spc="-100" dirty="0">
                <a:latin typeface="Arial Black"/>
                <a:cs typeface="Arial Black"/>
              </a:rPr>
              <a:t>I</a:t>
            </a:r>
            <a:r>
              <a:rPr sz="1600" spc="-95" dirty="0">
                <a:latin typeface="Arial Black"/>
                <a:cs typeface="Arial Black"/>
              </a:rPr>
              <a:t> </a:t>
            </a:r>
            <a:r>
              <a:rPr sz="1600" spc="-80" dirty="0">
                <a:latin typeface="Arial Black"/>
                <a:cs typeface="Arial Black"/>
              </a:rPr>
              <a:t>couldn’t</a:t>
            </a:r>
            <a:r>
              <a:rPr sz="1600" spc="-90" dirty="0">
                <a:latin typeface="Arial Black"/>
                <a:cs typeface="Arial Black"/>
              </a:rPr>
              <a:t> </a:t>
            </a:r>
            <a:r>
              <a:rPr sz="1600" spc="-20" dirty="0">
                <a:latin typeface="Arial Black"/>
                <a:cs typeface="Arial Black"/>
              </a:rPr>
              <a:t>stop </a:t>
            </a:r>
            <a:r>
              <a:rPr sz="1600" spc="-100" dirty="0">
                <a:latin typeface="Arial Black"/>
                <a:cs typeface="Arial Black"/>
              </a:rPr>
              <a:t>going</a:t>
            </a:r>
            <a:r>
              <a:rPr sz="1600" spc="-90" dirty="0">
                <a:latin typeface="Arial Black"/>
                <a:cs typeface="Arial Black"/>
              </a:rPr>
              <a:t> </a:t>
            </a:r>
            <a:r>
              <a:rPr sz="1600" spc="-50" dirty="0">
                <a:latin typeface="Arial Black"/>
                <a:cs typeface="Arial Black"/>
              </a:rPr>
              <a:t>through</a:t>
            </a:r>
            <a:r>
              <a:rPr sz="1600" spc="-85" dirty="0">
                <a:latin typeface="Arial Black"/>
                <a:cs typeface="Arial Black"/>
              </a:rPr>
              <a:t> </a:t>
            </a:r>
            <a:r>
              <a:rPr sz="1600" spc="-55" dirty="0">
                <a:latin typeface="Arial Black"/>
                <a:cs typeface="Arial Black"/>
              </a:rPr>
              <a:t>the</a:t>
            </a:r>
            <a:r>
              <a:rPr sz="1600" spc="-90" dirty="0">
                <a:latin typeface="Arial Black"/>
                <a:cs typeface="Arial Black"/>
              </a:rPr>
              <a:t> </a:t>
            </a:r>
            <a:r>
              <a:rPr sz="1600" spc="-60" dirty="0">
                <a:latin typeface="Arial Black"/>
                <a:cs typeface="Arial Black"/>
              </a:rPr>
              <a:t>Morrisby</a:t>
            </a:r>
            <a:r>
              <a:rPr sz="1600" spc="-85" dirty="0">
                <a:latin typeface="Arial Black"/>
                <a:cs typeface="Arial Black"/>
              </a:rPr>
              <a:t> </a:t>
            </a:r>
            <a:r>
              <a:rPr sz="1600" spc="-110" dirty="0">
                <a:latin typeface="Arial Black"/>
                <a:cs typeface="Arial Black"/>
              </a:rPr>
              <a:t>website</a:t>
            </a:r>
            <a:r>
              <a:rPr sz="1600" spc="-85" dirty="0">
                <a:latin typeface="Arial Black"/>
                <a:cs typeface="Arial Black"/>
              </a:rPr>
              <a:t> </a:t>
            </a:r>
            <a:r>
              <a:rPr sz="1600" spc="-60" dirty="0">
                <a:latin typeface="Arial Black"/>
                <a:cs typeface="Arial Black"/>
              </a:rPr>
              <a:t>trying</a:t>
            </a:r>
            <a:r>
              <a:rPr sz="1600" spc="-90" dirty="0">
                <a:latin typeface="Arial Black"/>
                <a:cs typeface="Arial Black"/>
              </a:rPr>
              <a:t> </a:t>
            </a:r>
            <a:r>
              <a:rPr sz="1600" spc="-25" dirty="0">
                <a:latin typeface="Arial Black"/>
                <a:cs typeface="Arial Black"/>
              </a:rPr>
              <a:t>to </a:t>
            </a:r>
            <a:r>
              <a:rPr sz="1600" spc="-75" dirty="0">
                <a:latin typeface="Arial Black"/>
                <a:cs typeface="Arial Black"/>
              </a:rPr>
              <a:t>look</a:t>
            </a:r>
            <a:r>
              <a:rPr sz="1600" spc="-100" dirty="0">
                <a:latin typeface="Arial Black"/>
                <a:cs typeface="Arial Black"/>
              </a:rPr>
              <a:t> </a:t>
            </a:r>
            <a:r>
              <a:rPr sz="1600" spc="-30" dirty="0">
                <a:latin typeface="Arial Black"/>
                <a:cs typeface="Arial Black"/>
              </a:rPr>
              <a:t>for</a:t>
            </a:r>
            <a:r>
              <a:rPr sz="1600" spc="-95" dirty="0">
                <a:latin typeface="Arial Black"/>
                <a:cs typeface="Arial Black"/>
              </a:rPr>
              <a:t> </a:t>
            </a:r>
            <a:r>
              <a:rPr sz="1600" spc="-55" dirty="0">
                <a:latin typeface="Arial Black"/>
                <a:cs typeface="Arial Black"/>
              </a:rPr>
              <a:t>my</a:t>
            </a:r>
            <a:r>
              <a:rPr sz="1600" spc="-100" dirty="0">
                <a:latin typeface="Arial Black"/>
                <a:cs typeface="Arial Black"/>
              </a:rPr>
              <a:t> </a:t>
            </a:r>
            <a:r>
              <a:rPr sz="1600" spc="-35" dirty="0">
                <a:latin typeface="Arial Black"/>
                <a:cs typeface="Arial Black"/>
              </a:rPr>
              <a:t>future</a:t>
            </a:r>
            <a:r>
              <a:rPr sz="1600" spc="-95" dirty="0">
                <a:latin typeface="Arial Black"/>
                <a:cs typeface="Arial Black"/>
              </a:rPr>
              <a:t> pathways.</a:t>
            </a:r>
            <a:r>
              <a:rPr sz="1600" spc="-100" dirty="0">
                <a:latin typeface="Arial Black"/>
                <a:cs typeface="Arial Black"/>
              </a:rPr>
              <a:t> I</a:t>
            </a:r>
            <a:r>
              <a:rPr sz="1600" spc="-95" dirty="0">
                <a:latin typeface="Arial Black"/>
                <a:cs typeface="Arial Black"/>
              </a:rPr>
              <a:t> </a:t>
            </a:r>
            <a:r>
              <a:rPr sz="1600" spc="-80" dirty="0">
                <a:latin typeface="Arial Black"/>
                <a:cs typeface="Arial Black"/>
              </a:rPr>
              <a:t>enjoyed</a:t>
            </a:r>
            <a:r>
              <a:rPr sz="1600" spc="-95" dirty="0">
                <a:latin typeface="Arial Black"/>
                <a:cs typeface="Arial Black"/>
              </a:rPr>
              <a:t> </a:t>
            </a:r>
            <a:r>
              <a:rPr sz="1600" spc="-25" dirty="0">
                <a:latin typeface="Arial Black"/>
                <a:cs typeface="Arial Black"/>
              </a:rPr>
              <a:t>the </a:t>
            </a:r>
            <a:r>
              <a:rPr sz="1600" spc="-90" dirty="0">
                <a:latin typeface="Arial Black"/>
                <a:cs typeface="Arial Black"/>
              </a:rPr>
              <a:t>whole </a:t>
            </a:r>
            <a:r>
              <a:rPr sz="1600" spc="-75" dirty="0">
                <a:latin typeface="Arial Black"/>
                <a:cs typeface="Arial Black"/>
              </a:rPr>
              <a:t>interview</a:t>
            </a:r>
            <a:r>
              <a:rPr sz="1600" spc="-85" dirty="0">
                <a:latin typeface="Arial Black"/>
                <a:cs typeface="Arial Black"/>
              </a:rPr>
              <a:t> </a:t>
            </a:r>
            <a:r>
              <a:rPr sz="1600" spc="-75" dirty="0">
                <a:latin typeface="Arial Black"/>
                <a:cs typeface="Arial Black"/>
              </a:rPr>
              <a:t>talking</a:t>
            </a:r>
            <a:r>
              <a:rPr sz="1600" spc="-90" dirty="0">
                <a:latin typeface="Arial Black"/>
                <a:cs typeface="Arial Black"/>
              </a:rPr>
              <a:t> </a:t>
            </a:r>
            <a:r>
              <a:rPr sz="1600" spc="-60" dirty="0">
                <a:latin typeface="Arial Black"/>
                <a:cs typeface="Arial Black"/>
              </a:rPr>
              <a:t>about</a:t>
            </a:r>
            <a:r>
              <a:rPr sz="1600" spc="-85" dirty="0">
                <a:latin typeface="Arial Black"/>
                <a:cs typeface="Arial Black"/>
              </a:rPr>
              <a:t> </a:t>
            </a:r>
            <a:r>
              <a:rPr sz="1600" spc="-55" dirty="0">
                <a:latin typeface="Arial Black"/>
                <a:cs typeface="Arial Black"/>
              </a:rPr>
              <a:t>my</a:t>
            </a:r>
            <a:r>
              <a:rPr sz="1600" spc="-90" dirty="0">
                <a:latin typeface="Arial Black"/>
                <a:cs typeface="Arial Black"/>
              </a:rPr>
              <a:t> </a:t>
            </a:r>
            <a:r>
              <a:rPr sz="1600" spc="-85" dirty="0">
                <a:latin typeface="Arial Black"/>
                <a:cs typeface="Arial Black"/>
              </a:rPr>
              <a:t>interests </a:t>
            </a:r>
            <a:r>
              <a:rPr sz="1600" spc="-25" dirty="0">
                <a:latin typeface="Arial Black"/>
                <a:cs typeface="Arial Black"/>
              </a:rPr>
              <a:t>and </a:t>
            </a:r>
            <a:r>
              <a:rPr sz="1600" spc="-75" dirty="0">
                <a:latin typeface="Arial Black"/>
                <a:cs typeface="Arial Black"/>
              </a:rPr>
              <a:t>what</a:t>
            </a:r>
            <a:r>
              <a:rPr sz="1600" spc="-100" dirty="0">
                <a:latin typeface="Arial Black"/>
                <a:cs typeface="Arial Black"/>
              </a:rPr>
              <a:t> </a:t>
            </a:r>
            <a:r>
              <a:rPr sz="1600" spc="-75" dirty="0">
                <a:latin typeface="Arial Black"/>
                <a:cs typeface="Arial Black"/>
              </a:rPr>
              <a:t>this</a:t>
            </a:r>
            <a:r>
              <a:rPr sz="1600" spc="-100" dirty="0">
                <a:latin typeface="Arial Black"/>
                <a:cs typeface="Arial Black"/>
              </a:rPr>
              <a:t> </a:t>
            </a:r>
            <a:r>
              <a:rPr sz="1600" spc="-110" dirty="0">
                <a:latin typeface="Arial Black"/>
                <a:cs typeface="Arial Black"/>
              </a:rPr>
              <a:t>website</a:t>
            </a:r>
            <a:r>
              <a:rPr sz="1600" spc="-95" dirty="0">
                <a:latin typeface="Arial Black"/>
                <a:cs typeface="Arial Black"/>
              </a:rPr>
              <a:t> </a:t>
            </a:r>
            <a:r>
              <a:rPr sz="1600" spc="-125" dirty="0">
                <a:latin typeface="Arial Black"/>
                <a:cs typeface="Arial Black"/>
              </a:rPr>
              <a:t>can</a:t>
            </a:r>
            <a:r>
              <a:rPr sz="1600" spc="-100" dirty="0">
                <a:latin typeface="Arial Black"/>
                <a:cs typeface="Arial Black"/>
              </a:rPr>
              <a:t> </a:t>
            </a:r>
            <a:r>
              <a:rPr sz="1600" spc="-25" dirty="0">
                <a:latin typeface="Arial Black"/>
                <a:cs typeface="Arial Black"/>
              </a:rPr>
              <a:t>do.</a:t>
            </a:r>
            <a:endParaRPr sz="1600">
              <a:latin typeface="Arial Black"/>
              <a:cs typeface="Arial Black"/>
            </a:endParaRPr>
          </a:p>
        </p:txBody>
      </p:sp>
      <p:sp>
        <p:nvSpPr>
          <p:cNvPr id="11" name="object 11"/>
          <p:cNvSpPr txBox="1"/>
          <p:nvPr/>
        </p:nvSpPr>
        <p:spPr>
          <a:xfrm>
            <a:off x="11884159" y="3550849"/>
            <a:ext cx="6092190" cy="755976"/>
          </a:xfrm>
          <a:prstGeom prst="rect">
            <a:avLst/>
          </a:prstGeom>
        </p:spPr>
        <p:txBody>
          <a:bodyPr vert="horz" wrap="square" lIns="0" tIns="24765" rIns="0" bIns="0" rtlCol="0">
            <a:spAutoFit/>
          </a:bodyPr>
          <a:lstStyle/>
          <a:p>
            <a:pPr marL="422275" marR="5080" indent="-410209">
              <a:lnSpc>
                <a:spcPts val="1880"/>
              </a:lnSpc>
              <a:spcBef>
                <a:spcPts val="195"/>
              </a:spcBef>
            </a:pPr>
            <a:r>
              <a:rPr sz="1600" spc="-130" dirty="0">
                <a:latin typeface="Arial Black"/>
                <a:cs typeface="Arial Black"/>
              </a:rPr>
              <a:t>The</a:t>
            </a:r>
            <a:r>
              <a:rPr sz="1600" spc="-90" dirty="0">
                <a:latin typeface="Arial Black"/>
                <a:cs typeface="Arial Black"/>
              </a:rPr>
              <a:t> </a:t>
            </a:r>
            <a:r>
              <a:rPr sz="1600" spc="-65" dirty="0">
                <a:latin typeface="Arial Black"/>
                <a:cs typeface="Arial Black"/>
              </a:rPr>
              <a:t>Morrisby</a:t>
            </a:r>
            <a:r>
              <a:rPr sz="1600" spc="-85" dirty="0">
                <a:latin typeface="Arial Black"/>
                <a:cs typeface="Arial Black"/>
              </a:rPr>
              <a:t> </a:t>
            </a:r>
            <a:r>
              <a:rPr sz="1600" spc="-110" dirty="0">
                <a:latin typeface="Arial Black"/>
                <a:cs typeface="Arial Black"/>
              </a:rPr>
              <a:t>experience</a:t>
            </a:r>
            <a:r>
              <a:rPr sz="1600" spc="-90" dirty="0">
                <a:latin typeface="Arial Black"/>
                <a:cs typeface="Arial Black"/>
              </a:rPr>
              <a:t> </a:t>
            </a:r>
            <a:r>
              <a:rPr sz="1600" spc="-65" dirty="0">
                <a:latin typeface="Arial Black"/>
                <a:cs typeface="Arial Black"/>
              </a:rPr>
              <a:t>improved</a:t>
            </a:r>
            <a:r>
              <a:rPr sz="1600" spc="-85" dirty="0">
                <a:latin typeface="Arial Black"/>
                <a:cs typeface="Arial Black"/>
              </a:rPr>
              <a:t> </a:t>
            </a:r>
            <a:r>
              <a:rPr sz="1600" spc="-55" dirty="0">
                <a:latin typeface="Arial Black"/>
                <a:cs typeface="Arial Black"/>
              </a:rPr>
              <a:t>my</a:t>
            </a:r>
            <a:r>
              <a:rPr sz="1600" spc="-90" dirty="0">
                <a:latin typeface="Arial Black"/>
                <a:cs typeface="Arial Black"/>
              </a:rPr>
              <a:t> </a:t>
            </a:r>
            <a:r>
              <a:rPr sz="1600" spc="-75" dirty="0">
                <a:latin typeface="Arial Black"/>
                <a:cs typeface="Arial Black"/>
              </a:rPr>
              <a:t>understanding</a:t>
            </a:r>
            <a:r>
              <a:rPr sz="1600" spc="-85" dirty="0">
                <a:latin typeface="Arial Black"/>
                <a:cs typeface="Arial Black"/>
              </a:rPr>
              <a:t> </a:t>
            </a:r>
            <a:r>
              <a:rPr sz="1600" spc="-45" dirty="0">
                <a:latin typeface="Arial Black"/>
                <a:cs typeface="Arial Black"/>
              </a:rPr>
              <a:t>of</a:t>
            </a:r>
            <a:r>
              <a:rPr sz="1600" spc="-90" dirty="0">
                <a:latin typeface="Arial Black"/>
                <a:cs typeface="Arial Black"/>
              </a:rPr>
              <a:t> </a:t>
            </a:r>
            <a:r>
              <a:rPr sz="1600" spc="-25" dirty="0">
                <a:latin typeface="Arial Black"/>
                <a:cs typeface="Arial Black"/>
              </a:rPr>
              <a:t>my </a:t>
            </a:r>
            <a:r>
              <a:rPr sz="1600" spc="-105" dirty="0">
                <a:latin typeface="Arial Black"/>
                <a:cs typeface="Arial Black"/>
              </a:rPr>
              <a:t>coming </a:t>
            </a:r>
            <a:r>
              <a:rPr sz="1600" spc="-100" dirty="0">
                <a:latin typeface="Arial Black"/>
                <a:cs typeface="Arial Black"/>
              </a:rPr>
              <a:t>years</a:t>
            </a:r>
            <a:r>
              <a:rPr lang="en-AU" sz="1600" spc="-100" dirty="0">
                <a:latin typeface="Arial Black"/>
                <a:cs typeface="Arial Black"/>
              </a:rPr>
              <a:t> of study</a:t>
            </a:r>
            <a:r>
              <a:rPr sz="1600" spc="-100" dirty="0">
                <a:latin typeface="Arial Black"/>
                <a:cs typeface="Arial Black"/>
              </a:rPr>
              <a:t>,</a:t>
            </a:r>
            <a:r>
              <a:rPr sz="1600" spc="-105" dirty="0">
                <a:latin typeface="Arial Black"/>
                <a:cs typeface="Arial Black"/>
              </a:rPr>
              <a:t> </a:t>
            </a:r>
            <a:r>
              <a:rPr sz="1600" spc="-65" dirty="0">
                <a:latin typeface="Arial Black"/>
                <a:cs typeface="Arial Black"/>
              </a:rPr>
              <a:t>and</a:t>
            </a:r>
            <a:r>
              <a:rPr sz="1600" spc="-100" dirty="0">
                <a:latin typeface="Arial Black"/>
                <a:cs typeface="Arial Black"/>
              </a:rPr>
              <a:t> </a:t>
            </a:r>
            <a:r>
              <a:rPr sz="1600" spc="-65" dirty="0">
                <a:latin typeface="Arial Black"/>
                <a:cs typeface="Arial Black"/>
              </a:rPr>
              <a:t>the</a:t>
            </a:r>
            <a:r>
              <a:rPr sz="1600" spc="-105" dirty="0">
                <a:latin typeface="Arial Black"/>
                <a:cs typeface="Arial Black"/>
              </a:rPr>
              <a:t> </a:t>
            </a:r>
            <a:r>
              <a:rPr sz="1600" spc="-85" dirty="0">
                <a:latin typeface="Arial Black"/>
                <a:cs typeface="Arial Black"/>
              </a:rPr>
              <a:t>suitable</a:t>
            </a:r>
            <a:r>
              <a:rPr sz="1600" spc="-105" dirty="0">
                <a:latin typeface="Arial Black"/>
                <a:cs typeface="Arial Black"/>
              </a:rPr>
              <a:t> </a:t>
            </a:r>
            <a:r>
              <a:rPr sz="1600" spc="-114" dirty="0">
                <a:latin typeface="Arial Black"/>
                <a:cs typeface="Arial Black"/>
              </a:rPr>
              <a:t>course</a:t>
            </a:r>
            <a:r>
              <a:rPr sz="1600" spc="-105" dirty="0">
                <a:latin typeface="Arial Black"/>
                <a:cs typeface="Arial Black"/>
              </a:rPr>
              <a:t> </a:t>
            </a:r>
            <a:r>
              <a:rPr sz="1600" spc="-45" dirty="0">
                <a:latin typeface="Arial Black"/>
                <a:cs typeface="Arial Black"/>
              </a:rPr>
              <a:t>of</a:t>
            </a:r>
            <a:r>
              <a:rPr sz="1600" spc="-100" dirty="0">
                <a:latin typeface="Arial Black"/>
                <a:cs typeface="Arial Black"/>
              </a:rPr>
              <a:t> </a:t>
            </a:r>
            <a:r>
              <a:rPr sz="1600" spc="-10" dirty="0">
                <a:latin typeface="Arial Black"/>
                <a:cs typeface="Arial Black"/>
              </a:rPr>
              <a:t>action </a:t>
            </a:r>
            <a:r>
              <a:rPr sz="1600" spc="-114" dirty="0">
                <a:latin typeface="Arial Black"/>
                <a:cs typeface="Arial Black"/>
              </a:rPr>
              <a:t>based</a:t>
            </a:r>
            <a:r>
              <a:rPr sz="1600" spc="-105" dirty="0">
                <a:latin typeface="Arial Black"/>
                <a:cs typeface="Arial Black"/>
              </a:rPr>
              <a:t> </a:t>
            </a:r>
            <a:r>
              <a:rPr sz="1600" spc="-60" dirty="0">
                <a:latin typeface="Arial Black"/>
                <a:cs typeface="Arial Black"/>
              </a:rPr>
              <a:t>on</a:t>
            </a:r>
            <a:r>
              <a:rPr sz="1600" spc="-100" dirty="0">
                <a:latin typeface="Arial Black"/>
                <a:cs typeface="Arial Black"/>
              </a:rPr>
              <a:t> </a:t>
            </a:r>
            <a:r>
              <a:rPr sz="1600" spc="-55" dirty="0">
                <a:latin typeface="Arial Black"/>
                <a:cs typeface="Arial Black"/>
              </a:rPr>
              <a:t>my</a:t>
            </a:r>
            <a:r>
              <a:rPr sz="1600" spc="-105" dirty="0">
                <a:latin typeface="Arial Black"/>
                <a:cs typeface="Arial Black"/>
              </a:rPr>
              <a:t> </a:t>
            </a:r>
            <a:r>
              <a:rPr sz="1600" spc="-80" dirty="0">
                <a:latin typeface="Arial Black"/>
                <a:cs typeface="Arial Black"/>
              </a:rPr>
              <a:t>performance</a:t>
            </a:r>
            <a:r>
              <a:rPr sz="1600" spc="-100" dirty="0">
                <a:latin typeface="Arial Black"/>
                <a:cs typeface="Arial Black"/>
              </a:rPr>
              <a:t> </a:t>
            </a:r>
            <a:r>
              <a:rPr sz="1600" spc="-40" dirty="0">
                <a:latin typeface="Arial Black"/>
                <a:cs typeface="Arial Black"/>
              </a:rPr>
              <a:t>in</a:t>
            </a:r>
            <a:r>
              <a:rPr sz="1600" spc="-100" dirty="0">
                <a:latin typeface="Arial Black"/>
                <a:cs typeface="Arial Black"/>
              </a:rPr>
              <a:t> </a:t>
            </a:r>
            <a:r>
              <a:rPr sz="1600" spc="-65" dirty="0">
                <a:latin typeface="Arial Black"/>
                <a:cs typeface="Arial Black"/>
              </a:rPr>
              <a:t>the</a:t>
            </a:r>
            <a:r>
              <a:rPr sz="1600" spc="-105" dirty="0">
                <a:latin typeface="Arial Black"/>
                <a:cs typeface="Arial Black"/>
              </a:rPr>
              <a:t> </a:t>
            </a:r>
            <a:r>
              <a:rPr sz="1600" spc="-114" dirty="0">
                <a:latin typeface="Arial Black"/>
                <a:cs typeface="Arial Black"/>
              </a:rPr>
              <a:t>tests</a:t>
            </a:r>
            <a:r>
              <a:rPr sz="1600" spc="-100" dirty="0">
                <a:latin typeface="Arial Black"/>
                <a:cs typeface="Arial Black"/>
              </a:rPr>
              <a:t> </a:t>
            </a:r>
            <a:r>
              <a:rPr sz="1600" spc="-65" dirty="0">
                <a:latin typeface="Arial Black"/>
                <a:cs typeface="Arial Black"/>
              </a:rPr>
              <a:t>and</a:t>
            </a:r>
            <a:r>
              <a:rPr sz="1600" spc="-105" dirty="0">
                <a:latin typeface="Arial Black"/>
                <a:cs typeface="Arial Black"/>
              </a:rPr>
              <a:t> </a:t>
            </a:r>
            <a:r>
              <a:rPr sz="1600" spc="-10" dirty="0">
                <a:latin typeface="Arial Black"/>
                <a:cs typeface="Arial Black"/>
              </a:rPr>
              <a:t>interests.</a:t>
            </a:r>
            <a:endParaRPr sz="1600" dirty="0">
              <a:latin typeface="Arial Black"/>
              <a:cs typeface="Arial Black"/>
            </a:endParaRPr>
          </a:p>
        </p:txBody>
      </p:sp>
      <p:sp>
        <p:nvSpPr>
          <p:cNvPr id="12" name="object 12"/>
          <p:cNvSpPr txBox="1"/>
          <p:nvPr/>
        </p:nvSpPr>
        <p:spPr>
          <a:xfrm>
            <a:off x="28078" y="6983254"/>
            <a:ext cx="5487035" cy="983615"/>
          </a:xfrm>
          <a:prstGeom prst="rect">
            <a:avLst/>
          </a:prstGeom>
        </p:spPr>
        <p:txBody>
          <a:bodyPr vert="horz" wrap="square" lIns="0" tIns="24765" rIns="0" bIns="0" rtlCol="0">
            <a:spAutoFit/>
          </a:bodyPr>
          <a:lstStyle/>
          <a:p>
            <a:pPr marL="12700" marR="5080" algn="ctr">
              <a:lnSpc>
                <a:spcPts val="1880"/>
              </a:lnSpc>
              <a:spcBef>
                <a:spcPts val="195"/>
              </a:spcBef>
            </a:pPr>
            <a:r>
              <a:rPr sz="1600" spc="-45" dirty="0">
                <a:latin typeface="Arial Black"/>
                <a:cs typeface="Arial Black"/>
              </a:rPr>
              <a:t>My</a:t>
            </a:r>
            <a:r>
              <a:rPr sz="1600" spc="-90" dirty="0">
                <a:latin typeface="Arial Black"/>
                <a:cs typeface="Arial Black"/>
              </a:rPr>
              <a:t> </a:t>
            </a:r>
            <a:r>
              <a:rPr sz="1600" spc="-65" dirty="0">
                <a:latin typeface="Arial Black"/>
                <a:cs typeface="Arial Black"/>
              </a:rPr>
              <a:t>Morrisby</a:t>
            </a:r>
            <a:r>
              <a:rPr sz="1600" spc="-90" dirty="0">
                <a:latin typeface="Arial Black"/>
                <a:cs typeface="Arial Black"/>
              </a:rPr>
              <a:t> </a:t>
            </a:r>
            <a:r>
              <a:rPr sz="1600" spc="-110" dirty="0">
                <a:latin typeface="Arial Black"/>
                <a:cs typeface="Arial Black"/>
              </a:rPr>
              <a:t>experience</a:t>
            </a:r>
            <a:r>
              <a:rPr sz="1600" spc="-90" dirty="0">
                <a:latin typeface="Arial Black"/>
                <a:cs typeface="Arial Black"/>
              </a:rPr>
              <a:t> </a:t>
            </a:r>
            <a:r>
              <a:rPr sz="1600" spc="-155" dirty="0">
                <a:latin typeface="Arial Black"/>
                <a:cs typeface="Arial Black"/>
              </a:rPr>
              <a:t>was</a:t>
            </a:r>
            <a:r>
              <a:rPr sz="1600" spc="-90" dirty="0">
                <a:latin typeface="Arial Black"/>
                <a:cs typeface="Arial Black"/>
              </a:rPr>
              <a:t> </a:t>
            </a:r>
            <a:r>
              <a:rPr sz="1600" spc="-75" dirty="0">
                <a:latin typeface="Arial Black"/>
                <a:cs typeface="Arial Black"/>
              </a:rPr>
              <a:t>phenomenal,</a:t>
            </a:r>
            <a:r>
              <a:rPr sz="1600" spc="-85" dirty="0">
                <a:latin typeface="Arial Black"/>
                <a:cs typeface="Arial Black"/>
              </a:rPr>
              <a:t> </a:t>
            </a:r>
            <a:r>
              <a:rPr sz="1600" spc="-55" dirty="0">
                <a:latin typeface="Arial Black"/>
                <a:cs typeface="Arial Black"/>
              </a:rPr>
              <a:t>my</a:t>
            </a:r>
            <a:r>
              <a:rPr sz="1600" spc="-90" dirty="0">
                <a:latin typeface="Arial Black"/>
                <a:cs typeface="Arial Black"/>
              </a:rPr>
              <a:t> </a:t>
            </a:r>
            <a:r>
              <a:rPr sz="1600" spc="-45" dirty="0">
                <a:latin typeface="Arial Black"/>
                <a:cs typeface="Arial Black"/>
              </a:rPr>
              <a:t>Adviser </a:t>
            </a:r>
            <a:r>
              <a:rPr sz="1600" spc="-155" dirty="0">
                <a:latin typeface="Arial Black"/>
                <a:cs typeface="Arial Black"/>
              </a:rPr>
              <a:t>was</a:t>
            </a:r>
            <a:r>
              <a:rPr sz="1600" spc="-100" dirty="0">
                <a:latin typeface="Arial Black"/>
                <a:cs typeface="Arial Black"/>
              </a:rPr>
              <a:t> </a:t>
            </a:r>
            <a:r>
              <a:rPr sz="1600" spc="-95" dirty="0">
                <a:latin typeface="Arial Black"/>
                <a:cs typeface="Arial Black"/>
              </a:rPr>
              <a:t>amazing</a:t>
            </a:r>
            <a:r>
              <a:rPr sz="1600" spc="-100" dirty="0">
                <a:latin typeface="Arial Black"/>
                <a:cs typeface="Arial Black"/>
              </a:rPr>
              <a:t> </a:t>
            </a:r>
            <a:r>
              <a:rPr sz="1600" spc="-65" dirty="0">
                <a:latin typeface="Arial Black"/>
                <a:cs typeface="Arial Black"/>
              </a:rPr>
              <a:t>and</a:t>
            </a:r>
            <a:r>
              <a:rPr sz="1600" spc="-100" dirty="0">
                <a:latin typeface="Arial Black"/>
                <a:cs typeface="Arial Black"/>
              </a:rPr>
              <a:t> </a:t>
            </a:r>
            <a:r>
              <a:rPr sz="1600" spc="-45" dirty="0">
                <a:latin typeface="Arial Black"/>
                <a:cs typeface="Arial Black"/>
              </a:rPr>
              <a:t>didn't</a:t>
            </a:r>
            <a:r>
              <a:rPr sz="1600" spc="-100" dirty="0">
                <a:latin typeface="Arial Black"/>
                <a:cs typeface="Arial Black"/>
              </a:rPr>
              <a:t> </a:t>
            </a:r>
            <a:r>
              <a:rPr sz="1600" spc="-105" dirty="0">
                <a:latin typeface="Arial Black"/>
                <a:cs typeface="Arial Black"/>
              </a:rPr>
              <a:t>leave</a:t>
            </a:r>
            <a:r>
              <a:rPr sz="1600" spc="-100" dirty="0">
                <a:latin typeface="Arial Black"/>
                <a:cs typeface="Arial Black"/>
              </a:rPr>
              <a:t> </a:t>
            </a:r>
            <a:r>
              <a:rPr sz="1600" spc="-70" dirty="0">
                <a:latin typeface="Arial Black"/>
                <a:cs typeface="Arial Black"/>
              </a:rPr>
              <a:t>any</a:t>
            </a:r>
            <a:r>
              <a:rPr sz="1600" spc="-100" dirty="0">
                <a:latin typeface="Arial Black"/>
                <a:cs typeface="Arial Black"/>
              </a:rPr>
              <a:t> </a:t>
            </a:r>
            <a:r>
              <a:rPr sz="1600" spc="-95" dirty="0">
                <a:latin typeface="Arial Black"/>
                <a:cs typeface="Arial Black"/>
              </a:rPr>
              <a:t>details</a:t>
            </a:r>
            <a:r>
              <a:rPr sz="1600" spc="-100" dirty="0">
                <a:latin typeface="Arial Black"/>
                <a:cs typeface="Arial Black"/>
              </a:rPr>
              <a:t> </a:t>
            </a:r>
            <a:r>
              <a:rPr sz="1600" spc="-60" dirty="0">
                <a:latin typeface="Arial Black"/>
                <a:cs typeface="Arial Black"/>
              </a:rPr>
              <a:t>out.</a:t>
            </a:r>
            <a:r>
              <a:rPr sz="1600" spc="-100" dirty="0">
                <a:latin typeface="Arial Black"/>
                <a:cs typeface="Arial Black"/>
              </a:rPr>
              <a:t> I </a:t>
            </a:r>
            <a:r>
              <a:rPr sz="1600" spc="-10" dirty="0">
                <a:latin typeface="Arial Black"/>
                <a:cs typeface="Arial Black"/>
              </a:rPr>
              <a:t>could </a:t>
            </a:r>
            <a:r>
              <a:rPr sz="1600" spc="-100" dirty="0">
                <a:latin typeface="Arial Black"/>
                <a:cs typeface="Arial Black"/>
              </a:rPr>
              <a:t>clearly </a:t>
            </a:r>
            <a:r>
              <a:rPr sz="1600" spc="-70" dirty="0">
                <a:latin typeface="Arial Black"/>
                <a:cs typeface="Arial Black"/>
              </a:rPr>
              <a:t>understand</a:t>
            </a:r>
            <a:r>
              <a:rPr sz="1600" spc="-100" dirty="0">
                <a:latin typeface="Arial Black"/>
                <a:cs typeface="Arial Black"/>
              </a:rPr>
              <a:t> </a:t>
            </a:r>
            <a:r>
              <a:rPr sz="1600" spc="-85" dirty="0">
                <a:latin typeface="Arial Black"/>
                <a:cs typeface="Arial Black"/>
              </a:rPr>
              <a:t>what</a:t>
            </a:r>
            <a:r>
              <a:rPr sz="1600" spc="-95" dirty="0">
                <a:latin typeface="Arial Black"/>
                <a:cs typeface="Arial Black"/>
              </a:rPr>
              <a:t> </a:t>
            </a:r>
            <a:r>
              <a:rPr sz="1600" spc="-65" dirty="0">
                <a:latin typeface="Arial Black"/>
                <a:cs typeface="Arial Black"/>
              </a:rPr>
              <a:t>they</a:t>
            </a:r>
            <a:r>
              <a:rPr sz="1600" spc="-100" dirty="0">
                <a:latin typeface="Arial Black"/>
                <a:cs typeface="Arial Black"/>
              </a:rPr>
              <a:t> </a:t>
            </a:r>
            <a:r>
              <a:rPr sz="1600" spc="-105" dirty="0">
                <a:latin typeface="Arial Black"/>
                <a:cs typeface="Arial Black"/>
              </a:rPr>
              <a:t>were</a:t>
            </a:r>
            <a:r>
              <a:rPr sz="1600" spc="-95" dirty="0">
                <a:latin typeface="Arial Black"/>
                <a:cs typeface="Arial Black"/>
              </a:rPr>
              <a:t> </a:t>
            </a:r>
            <a:r>
              <a:rPr sz="1600" spc="-110" dirty="0">
                <a:latin typeface="Arial Black"/>
                <a:cs typeface="Arial Black"/>
              </a:rPr>
              <a:t>saying</a:t>
            </a:r>
            <a:r>
              <a:rPr sz="1600" spc="-100" dirty="0">
                <a:latin typeface="Arial Black"/>
                <a:cs typeface="Arial Black"/>
              </a:rPr>
              <a:t> </a:t>
            </a:r>
            <a:r>
              <a:rPr sz="1600" spc="-65" dirty="0">
                <a:latin typeface="Arial Black"/>
                <a:cs typeface="Arial Black"/>
              </a:rPr>
              <a:t>and</a:t>
            </a:r>
            <a:r>
              <a:rPr sz="1600" spc="-95" dirty="0">
                <a:latin typeface="Arial Black"/>
                <a:cs typeface="Arial Black"/>
              </a:rPr>
              <a:t> </a:t>
            </a:r>
            <a:r>
              <a:rPr sz="1600" spc="-90" dirty="0">
                <a:latin typeface="Arial Black"/>
                <a:cs typeface="Arial Black"/>
              </a:rPr>
              <a:t>got</a:t>
            </a:r>
            <a:r>
              <a:rPr sz="1600" spc="-100" dirty="0">
                <a:latin typeface="Arial Black"/>
                <a:cs typeface="Arial Black"/>
              </a:rPr>
              <a:t> </a:t>
            </a:r>
            <a:r>
              <a:rPr sz="1600" spc="-50" dirty="0">
                <a:latin typeface="Arial Black"/>
                <a:cs typeface="Arial Black"/>
              </a:rPr>
              <a:t>a </a:t>
            </a:r>
            <a:r>
              <a:rPr sz="1600" spc="-100" dirty="0">
                <a:latin typeface="Arial Black"/>
                <a:cs typeface="Arial Black"/>
              </a:rPr>
              <a:t>good</a:t>
            </a:r>
            <a:r>
              <a:rPr sz="1600" spc="-105" dirty="0">
                <a:latin typeface="Arial Black"/>
                <a:cs typeface="Arial Black"/>
              </a:rPr>
              <a:t> </a:t>
            </a:r>
            <a:r>
              <a:rPr sz="1600" spc="-90" dirty="0">
                <a:latin typeface="Arial Black"/>
                <a:cs typeface="Arial Black"/>
              </a:rPr>
              <a:t>idea</a:t>
            </a:r>
            <a:r>
              <a:rPr sz="1600" spc="-100" dirty="0">
                <a:latin typeface="Arial Black"/>
                <a:cs typeface="Arial Black"/>
              </a:rPr>
              <a:t> </a:t>
            </a:r>
            <a:r>
              <a:rPr sz="1600" spc="-75" dirty="0">
                <a:latin typeface="Arial Black"/>
                <a:cs typeface="Arial Black"/>
              </a:rPr>
              <a:t>moving</a:t>
            </a:r>
            <a:r>
              <a:rPr sz="1600" spc="-105" dirty="0">
                <a:latin typeface="Arial Black"/>
                <a:cs typeface="Arial Black"/>
              </a:rPr>
              <a:t> </a:t>
            </a:r>
            <a:r>
              <a:rPr sz="1600" spc="-10" dirty="0">
                <a:latin typeface="Arial Black"/>
                <a:cs typeface="Arial Black"/>
              </a:rPr>
              <a:t>forward</a:t>
            </a:r>
            <a:endParaRPr sz="1600">
              <a:latin typeface="Arial Black"/>
              <a:cs typeface="Arial Black"/>
            </a:endParaRPr>
          </a:p>
        </p:txBody>
      </p:sp>
      <p:sp>
        <p:nvSpPr>
          <p:cNvPr id="13" name="object 13"/>
          <p:cNvSpPr txBox="1"/>
          <p:nvPr/>
        </p:nvSpPr>
        <p:spPr>
          <a:xfrm>
            <a:off x="4732388" y="9003304"/>
            <a:ext cx="6035675" cy="746125"/>
          </a:xfrm>
          <a:prstGeom prst="rect">
            <a:avLst/>
          </a:prstGeom>
        </p:spPr>
        <p:txBody>
          <a:bodyPr vert="horz" wrap="square" lIns="0" tIns="25400" rIns="0" bIns="0" rtlCol="0">
            <a:spAutoFit/>
          </a:bodyPr>
          <a:lstStyle/>
          <a:p>
            <a:pPr marL="12065" marR="5080" algn="ctr">
              <a:lnSpc>
                <a:spcPts val="1880"/>
              </a:lnSpc>
              <a:spcBef>
                <a:spcPts val="200"/>
              </a:spcBef>
            </a:pPr>
            <a:r>
              <a:rPr sz="1600" spc="-100" dirty="0">
                <a:latin typeface="Arial Black"/>
                <a:cs typeface="Arial Black"/>
              </a:rPr>
              <a:t>I</a:t>
            </a:r>
            <a:r>
              <a:rPr sz="1600" spc="-105" dirty="0">
                <a:latin typeface="Arial Black"/>
                <a:cs typeface="Arial Black"/>
              </a:rPr>
              <a:t> </a:t>
            </a:r>
            <a:r>
              <a:rPr sz="1600" spc="-80" dirty="0">
                <a:latin typeface="Arial Black"/>
                <a:cs typeface="Arial Black"/>
              </a:rPr>
              <a:t>loved</a:t>
            </a:r>
            <a:r>
              <a:rPr sz="1600" spc="-100" dirty="0">
                <a:latin typeface="Arial Black"/>
                <a:cs typeface="Arial Black"/>
              </a:rPr>
              <a:t> </a:t>
            </a:r>
            <a:r>
              <a:rPr sz="1600" spc="-65" dirty="0">
                <a:latin typeface="Arial Black"/>
                <a:cs typeface="Arial Black"/>
              </a:rPr>
              <a:t>it!!</a:t>
            </a:r>
            <a:r>
              <a:rPr sz="1600" spc="-105" dirty="0">
                <a:latin typeface="Arial Black"/>
                <a:cs typeface="Arial Black"/>
              </a:rPr>
              <a:t> </a:t>
            </a:r>
            <a:r>
              <a:rPr sz="1600" spc="-85" dirty="0">
                <a:latin typeface="Arial Black"/>
                <a:cs typeface="Arial Black"/>
              </a:rPr>
              <a:t>I’m</a:t>
            </a:r>
            <a:r>
              <a:rPr sz="1600" spc="-100" dirty="0">
                <a:latin typeface="Arial Black"/>
                <a:cs typeface="Arial Black"/>
              </a:rPr>
              <a:t> </a:t>
            </a:r>
            <a:r>
              <a:rPr sz="1600" spc="-105" dirty="0">
                <a:latin typeface="Arial Black"/>
                <a:cs typeface="Arial Black"/>
              </a:rPr>
              <a:t>a</a:t>
            </a:r>
            <a:r>
              <a:rPr sz="1600" spc="-100" dirty="0">
                <a:latin typeface="Arial Black"/>
                <a:cs typeface="Arial Black"/>
              </a:rPr>
              <a:t> </a:t>
            </a:r>
            <a:r>
              <a:rPr sz="1600" spc="-65" dirty="0">
                <a:latin typeface="Arial Black"/>
                <a:cs typeface="Arial Black"/>
              </a:rPr>
              <a:t>very</a:t>
            </a:r>
            <a:r>
              <a:rPr sz="1600" spc="-105" dirty="0">
                <a:latin typeface="Arial Black"/>
                <a:cs typeface="Arial Black"/>
              </a:rPr>
              <a:t> indecisive</a:t>
            </a:r>
            <a:r>
              <a:rPr sz="1600" spc="-100" dirty="0">
                <a:latin typeface="Arial Black"/>
                <a:cs typeface="Arial Black"/>
              </a:rPr>
              <a:t> </a:t>
            </a:r>
            <a:r>
              <a:rPr sz="1600" spc="-80" dirty="0">
                <a:latin typeface="Arial Black"/>
                <a:cs typeface="Arial Black"/>
              </a:rPr>
              <a:t>person</a:t>
            </a:r>
            <a:r>
              <a:rPr sz="1600" spc="-100" dirty="0">
                <a:latin typeface="Arial Black"/>
                <a:cs typeface="Arial Black"/>
              </a:rPr>
              <a:t> </a:t>
            </a:r>
            <a:r>
              <a:rPr sz="1600" spc="-80" dirty="0">
                <a:latin typeface="Arial Black"/>
                <a:cs typeface="Arial Black"/>
              </a:rPr>
              <a:t>when</a:t>
            </a:r>
            <a:r>
              <a:rPr sz="1600" spc="-105" dirty="0">
                <a:latin typeface="Arial Black"/>
                <a:cs typeface="Arial Black"/>
              </a:rPr>
              <a:t> </a:t>
            </a:r>
            <a:r>
              <a:rPr sz="1600" spc="-40" dirty="0">
                <a:latin typeface="Arial Black"/>
                <a:cs typeface="Arial Black"/>
              </a:rPr>
              <a:t>it</a:t>
            </a:r>
            <a:r>
              <a:rPr sz="1600" spc="-100" dirty="0">
                <a:latin typeface="Arial Black"/>
                <a:cs typeface="Arial Black"/>
              </a:rPr>
              <a:t> </a:t>
            </a:r>
            <a:r>
              <a:rPr sz="1600" spc="-140" dirty="0">
                <a:latin typeface="Arial Black"/>
                <a:cs typeface="Arial Black"/>
              </a:rPr>
              <a:t>comes</a:t>
            </a:r>
            <a:r>
              <a:rPr sz="1600" spc="-100" dirty="0">
                <a:latin typeface="Arial Black"/>
                <a:cs typeface="Arial Black"/>
              </a:rPr>
              <a:t> </a:t>
            </a:r>
            <a:r>
              <a:rPr sz="1600" spc="-60" dirty="0">
                <a:latin typeface="Arial Black"/>
                <a:cs typeface="Arial Black"/>
              </a:rPr>
              <a:t>to</a:t>
            </a:r>
            <a:r>
              <a:rPr sz="1600" spc="-105" dirty="0">
                <a:latin typeface="Arial Black"/>
                <a:cs typeface="Arial Black"/>
              </a:rPr>
              <a:t> </a:t>
            </a:r>
            <a:r>
              <a:rPr sz="1600" spc="-25" dirty="0">
                <a:latin typeface="Arial Black"/>
                <a:cs typeface="Arial Black"/>
              </a:rPr>
              <a:t>my </a:t>
            </a:r>
            <a:r>
              <a:rPr sz="1600" spc="-35" dirty="0">
                <a:latin typeface="Arial Black"/>
                <a:cs typeface="Arial Black"/>
              </a:rPr>
              <a:t>future</a:t>
            </a:r>
            <a:r>
              <a:rPr sz="1600" spc="-100" dirty="0">
                <a:latin typeface="Arial Black"/>
                <a:cs typeface="Arial Black"/>
              </a:rPr>
              <a:t> </a:t>
            </a:r>
            <a:r>
              <a:rPr sz="1600" spc="-60" dirty="0">
                <a:latin typeface="Arial Black"/>
                <a:cs typeface="Arial Black"/>
              </a:rPr>
              <a:t>and</a:t>
            </a:r>
            <a:r>
              <a:rPr sz="1600" spc="-100" dirty="0">
                <a:latin typeface="Arial Black"/>
                <a:cs typeface="Arial Black"/>
              </a:rPr>
              <a:t> </a:t>
            </a:r>
            <a:r>
              <a:rPr sz="1600" spc="-10" dirty="0">
                <a:latin typeface="Arial Black"/>
                <a:cs typeface="Arial Black"/>
              </a:rPr>
              <a:t>career,</a:t>
            </a:r>
            <a:endParaRPr sz="1600">
              <a:latin typeface="Arial Black"/>
              <a:cs typeface="Arial Black"/>
            </a:endParaRPr>
          </a:p>
          <a:p>
            <a:pPr marL="52705" algn="ctr">
              <a:lnSpc>
                <a:spcPts val="1814"/>
              </a:lnSpc>
            </a:pPr>
            <a:r>
              <a:rPr sz="1600" spc="-135" dirty="0">
                <a:latin typeface="Arial Black"/>
                <a:cs typeface="Arial Black"/>
              </a:rPr>
              <a:t>so</a:t>
            </a:r>
            <a:r>
              <a:rPr sz="1600" spc="-100" dirty="0">
                <a:latin typeface="Arial Black"/>
                <a:cs typeface="Arial Black"/>
              </a:rPr>
              <a:t> </a:t>
            </a:r>
            <a:r>
              <a:rPr sz="1600" spc="-75" dirty="0">
                <a:latin typeface="Arial Black"/>
                <a:cs typeface="Arial Black"/>
              </a:rPr>
              <a:t>this</a:t>
            </a:r>
            <a:r>
              <a:rPr sz="1600" spc="-100" dirty="0">
                <a:latin typeface="Arial Black"/>
                <a:cs typeface="Arial Black"/>
              </a:rPr>
              <a:t> </a:t>
            </a:r>
            <a:r>
              <a:rPr sz="1600" spc="-95" dirty="0">
                <a:latin typeface="Arial Black"/>
                <a:cs typeface="Arial Black"/>
              </a:rPr>
              <a:t>test</a:t>
            </a:r>
            <a:r>
              <a:rPr sz="1600" spc="-100" dirty="0">
                <a:latin typeface="Arial Black"/>
                <a:cs typeface="Arial Black"/>
              </a:rPr>
              <a:t> </a:t>
            </a:r>
            <a:r>
              <a:rPr sz="1600" spc="-60" dirty="0">
                <a:latin typeface="Arial Black"/>
                <a:cs typeface="Arial Black"/>
              </a:rPr>
              <a:t>and</a:t>
            </a:r>
            <a:r>
              <a:rPr sz="1600" spc="-95" dirty="0">
                <a:latin typeface="Arial Black"/>
                <a:cs typeface="Arial Black"/>
              </a:rPr>
              <a:t> </a:t>
            </a:r>
            <a:r>
              <a:rPr sz="1600" spc="-70" dirty="0">
                <a:latin typeface="Arial Black"/>
                <a:cs typeface="Arial Black"/>
              </a:rPr>
              <a:t>overall</a:t>
            </a:r>
            <a:r>
              <a:rPr sz="1600" spc="-100" dirty="0">
                <a:latin typeface="Arial Black"/>
                <a:cs typeface="Arial Black"/>
              </a:rPr>
              <a:t> </a:t>
            </a:r>
            <a:r>
              <a:rPr sz="1600" spc="-105" dirty="0">
                <a:latin typeface="Arial Black"/>
                <a:cs typeface="Arial Black"/>
              </a:rPr>
              <a:t>experience</a:t>
            </a:r>
            <a:r>
              <a:rPr sz="1600" spc="-100" dirty="0">
                <a:latin typeface="Arial Black"/>
                <a:cs typeface="Arial Black"/>
              </a:rPr>
              <a:t> </a:t>
            </a:r>
            <a:r>
              <a:rPr sz="1600" spc="-150" dirty="0">
                <a:latin typeface="Arial Black"/>
                <a:cs typeface="Arial Black"/>
              </a:rPr>
              <a:t>was</a:t>
            </a:r>
            <a:r>
              <a:rPr sz="1600" spc="-100" dirty="0">
                <a:latin typeface="Arial Black"/>
                <a:cs typeface="Arial Black"/>
              </a:rPr>
              <a:t> </a:t>
            </a:r>
            <a:r>
              <a:rPr sz="1600" spc="-80" dirty="0">
                <a:latin typeface="Arial Black"/>
                <a:cs typeface="Arial Black"/>
              </a:rPr>
              <a:t>super</a:t>
            </a:r>
            <a:r>
              <a:rPr sz="1600" spc="-95" dirty="0">
                <a:latin typeface="Arial Black"/>
                <a:cs typeface="Arial Black"/>
              </a:rPr>
              <a:t> </a:t>
            </a:r>
            <a:r>
              <a:rPr sz="1600" spc="-10" dirty="0">
                <a:latin typeface="Arial Black"/>
                <a:cs typeface="Arial Black"/>
              </a:rPr>
              <a:t>helpful</a:t>
            </a:r>
            <a:endParaRPr sz="1600">
              <a:latin typeface="Arial Black"/>
              <a:cs typeface="Arial Black"/>
            </a:endParaRPr>
          </a:p>
        </p:txBody>
      </p:sp>
      <p:sp>
        <p:nvSpPr>
          <p:cNvPr id="14" name="object 14"/>
          <p:cNvSpPr txBox="1"/>
          <p:nvPr/>
        </p:nvSpPr>
        <p:spPr>
          <a:xfrm>
            <a:off x="11283211" y="8292128"/>
            <a:ext cx="6972934" cy="1221740"/>
          </a:xfrm>
          <a:prstGeom prst="rect">
            <a:avLst/>
          </a:prstGeom>
        </p:spPr>
        <p:txBody>
          <a:bodyPr vert="horz" wrap="square" lIns="0" tIns="25400" rIns="0" bIns="0" rtlCol="0">
            <a:spAutoFit/>
          </a:bodyPr>
          <a:lstStyle/>
          <a:p>
            <a:pPr marL="12700" marR="5080" algn="ctr">
              <a:lnSpc>
                <a:spcPts val="1870"/>
              </a:lnSpc>
              <a:spcBef>
                <a:spcPts val="200"/>
              </a:spcBef>
            </a:pPr>
            <a:r>
              <a:rPr sz="1600" spc="-100" dirty="0">
                <a:latin typeface="Arial Black"/>
                <a:cs typeface="Arial Black"/>
              </a:rPr>
              <a:t>Thank</a:t>
            </a:r>
            <a:r>
              <a:rPr sz="1600" spc="-95" dirty="0">
                <a:latin typeface="Arial Black"/>
                <a:cs typeface="Arial Black"/>
              </a:rPr>
              <a:t> </a:t>
            </a:r>
            <a:r>
              <a:rPr sz="1600" spc="-60" dirty="0">
                <a:latin typeface="Arial Black"/>
                <a:cs typeface="Arial Black"/>
              </a:rPr>
              <a:t>you</a:t>
            </a:r>
            <a:r>
              <a:rPr sz="1600" spc="-90" dirty="0">
                <a:latin typeface="Arial Black"/>
                <a:cs typeface="Arial Black"/>
              </a:rPr>
              <a:t> </a:t>
            </a:r>
            <a:r>
              <a:rPr sz="1600" spc="-30" dirty="0">
                <a:latin typeface="Arial Black"/>
                <a:cs typeface="Arial Black"/>
              </a:rPr>
              <a:t>for</a:t>
            </a:r>
            <a:r>
              <a:rPr sz="1600" spc="-90" dirty="0">
                <a:latin typeface="Arial Black"/>
                <a:cs typeface="Arial Black"/>
              </a:rPr>
              <a:t> </a:t>
            </a:r>
            <a:r>
              <a:rPr sz="1600" spc="-75" dirty="0">
                <a:latin typeface="Arial Black"/>
                <a:cs typeface="Arial Black"/>
              </a:rPr>
              <a:t>this</a:t>
            </a:r>
            <a:r>
              <a:rPr sz="1600" spc="-90" dirty="0">
                <a:latin typeface="Arial Black"/>
                <a:cs typeface="Arial Black"/>
              </a:rPr>
              <a:t> </a:t>
            </a:r>
            <a:r>
              <a:rPr sz="1600" spc="-55" dirty="0">
                <a:latin typeface="Arial Black"/>
                <a:cs typeface="Arial Black"/>
              </a:rPr>
              <a:t>opportunity,</a:t>
            </a:r>
            <a:r>
              <a:rPr sz="1600" spc="-95" dirty="0">
                <a:latin typeface="Arial Black"/>
                <a:cs typeface="Arial Black"/>
              </a:rPr>
              <a:t> </a:t>
            </a:r>
            <a:r>
              <a:rPr sz="1600" spc="-40" dirty="0">
                <a:latin typeface="Arial Black"/>
                <a:cs typeface="Arial Black"/>
              </a:rPr>
              <a:t>it</a:t>
            </a:r>
            <a:r>
              <a:rPr sz="1600" spc="-90" dirty="0">
                <a:latin typeface="Arial Black"/>
                <a:cs typeface="Arial Black"/>
              </a:rPr>
              <a:t> </a:t>
            </a:r>
            <a:r>
              <a:rPr sz="1600" spc="-155" dirty="0">
                <a:latin typeface="Arial Black"/>
                <a:cs typeface="Arial Black"/>
              </a:rPr>
              <a:t>was</a:t>
            </a:r>
            <a:r>
              <a:rPr sz="1600" spc="-90" dirty="0">
                <a:latin typeface="Arial Black"/>
                <a:cs typeface="Arial Black"/>
              </a:rPr>
              <a:t> </a:t>
            </a:r>
            <a:r>
              <a:rPr sz="1600" spc="-85" dirty="0">
                <a:latin typeface="Arial Black"/>
                <a:cs typeface="Arial Black"/>
              </a:rPr>
              <a:t>extremely</a:t>
            </a:r>
            <a:r>
              <a:rPr sz="1600" spc="-90" dirty="0">
                <a:latin typeface="Arial Black"/>
                <a:cs typeface="Arial Black"/>
              </a:rPr>
              <a:t> </a:t>
            </a:r>
            <a:r>
              <a:rPr sz="1600" spc="-100" dirty="0">
                <a:latin typeface="Arial Black"/>
                <a:cs typeface="Arial Black"/>
              </a:rPr>
              <a:t>constructive</a:t>
            </a:r>
            <a:r>
              <a:rPr sz="1600" spc="-95" dirty="0">
                <a:latin typeface="Arial Black"/>
                <a:cs typeface="Arial Black"/>
              </a:rPr>
              <a:t> </a:t>
            </a:r>
            <a:r>
              <a:rPr sz="1600" spc="-25" dirty="0">
                <a:latin typeface="Arial Black"/>
                <a:cs typeface="Arial Black"/>
              </a:rPr>
              <a:t>and </a:t>
            </a:r>
            <a:r>
              <a:rPr sz="1600" spc="-90" dirty="0">
                <a:latin typeface="Arial Black"/>
                <a:cs typeface="Arial Black"/>
              </a:rPr>
              <a:t>great</a:t>
            </a:r>
            <a:r>
              <a:rPr sz="1600" spc="-105" dirty="0">
                <a:latin typeface="Arial Black"/>
                <a:cs typeface="Arial Black"/>
              </a:rPr>
              <a:t> </a:t>
            </a:r>
            <a:r>
              <a:rPr sz="1600" spc="-60" dirty="0">
                <a:latin typeface="Arial Black"/>
                <a:cs typeface="Arial Black"/>
              </a:rPr>
              <a:t>to</a:t>
            </a:r>
            <a:r>
              <a:rPr sz="1600" spc="-105" dirty="0">
                <a:latin typeface="Arial Black"/>
                <a:cs typeface="Arial Black"/>
              </a:rPr>
              <a:t> </a:t>
            </a:r>
            <a:r>
              <a:rPr sz="1600" spc="-110" dirty="0">
                <a:latin typeface="Arial Black"/>
                <a:cs typeface="Arial Black"/>
              </a:rPr>
              <a:t>get</a:t>
            </a:r>
            <a:r>
              <a:rPr sz="1600" spc="-105" dirty="0">
                <a:latin typeface="Arial Black"/>
                <a:cs typeface="Arial Black"/>
              </a:rPr>
              <a:t> </a:t>
            </a:r>
            <a:r>
              <a:rPr sz="1600" spc="-75" dirty="0">
                <a:latin typeface="Arial Black"/>
                <a:cs typeface="Arial Black"/>
              </a:rPr>
              <a:t>an</a:t>
            </a:r>
            <a:r>
              <a:rPr sz="1600" spc="-100" dirty="0">
                <a:latin typeface="Arial Black"/>
                <a:cs typeface="Arial Black"/>
              </a:rPr>
              <a:t> </a:t>
            </a:r>
            <a:r>
              <a:rPr sz="1600" spc="-40" dirty="0">
                <a:latin typeface="Arial Black"/>
                <a:cs typeface="Arial Black"/>
              </a:rPr>
              <a:t>in</a:t>
            </a:r>
            <a:r>
              <a:rPr sz="1600" spc="-105" dirty="0">
                <a:latin typeface="Arial Black"/>
                <a:cs typeface="Arial Black"/>
              </a:rPr>
              <a:t> </a:t>
            </a:r>
            <a:r>
              <a:rPr sz="1600" spc="-65" dirty="0">
                <a:latin typeface="Arial Black"/>
                <a:cs typeface="Arial Black"/>
              </a:rPr>
              <a:t>depth</a:t>
            </a:r>
            <a:r>
              <a:rPr sz="1600" spc="-105" dirty="0">
                <a:latin typeface="Arial Black"/>
                <a:cs typeface="Arial Black"/>
              </a:rPr>
              <a:t> </a:t>
            </a:r>
            <a:r>
              <a:rPr sz="1600" spc="-75" dirty="0">
                <a:latin typeface="Arial Black"/>
                <a:cs typeface="Arial Black"/>
              </a:rPr>
              <a:t>overlook</a:t>
            </a:r>
            <a:r>
              <a:rPr sz="1600" spc="-100" dirty="0">
                <a:latin typeface="Arial Black"/>
                <a:cs typeface="Arial Black"/>
              </a:rPr>
              <a:t> </a:t>
            </a:r>
            <a:r>
              <a:rPr sz="1600" spc="-45" dirty="0">
                <a:latin typeface="Arial Black"/>
                <a:cs typeface="Arial Black"/>
              </a:rPr>
              <a:t>of</a:t>
            </a:r>
            <a:r>
              <a:rPr sz="1600" spc="-105" dirty="0">
                <a:latin typeface="Arial Black"/>
                <a:cs typeface="Arial Black"/>
              </a:rPr>
              <a:t> </a:t>
            </a:r>
            <a:r>
              <a:rPr sz="1600" spc="-55" dirty="0">
                <a:latin typeface="Arial Black"/>
                <a:cs typeface="Arial Black"/>
              </a:rPr>
              <a:t>my</a:t>
            </a:r>
            <a:r>
              <a:rPr sz="1600" spc="-105" dirty="0">
                <a:latin typeface="Arial Black"/>
                <a:cs typeface="Arial Black"/>
              </a:rPr>
              <a:t> </a:t>
            </a:r>
            <a:r>
              <a:rPr sz="1600" spc="-90" dirty="0">
                <a:latin typeface="Arial Black"/>
                <a:cs typeface="Arial Black"/>
              </a:rPr>
              <a:t>strengths</a:t>
            </a:r>
            <a:r>
              <a:rPr sz="1600" spc="-100" dirty="0">
                <a:latin typeface="Arial Black"/>
                <a:cs typeface="Arial Black"/>
              </a:rPr>
              <a:t> </a:t>
            </a:r>
            <a:r>
              <a:rPr sz="1600" spc="-65" dirty="0">
                <a:latin typeface="Arial Black"/>
                <a:cs typeface="Arial Black"/>
              </a:rPr>
              <a:t>and</a:t>
            </a:r>
            <a:r>
              <a:rPr sz="1600" spc="-105" dirty="0">
                <a:latin typeface="Arial Black"/>
                <a:cs typeface="Arial Black"/>
              </a:rPr>
              <a:t> </a:t>
            </a:r>
            <a:r>
              <a:rPr sz="1600" spc="-20" dirty="0">
                <a:latin typeface="Arial Black"/>
                <a:cs typeface="Arial Black"/>
              </a:rPr>
              <a:t>weaknesses. </a:t>
            </a:r>
            <a:r>
              <a:rPr sz="1600" spc="-130" dirty="0">
                <a:latin typeface="Arial Black"/>
                <a:cs typeface="Arial Black"/>
              </a:rPr>
              <a:t>The</a:t>
            </a:r>
            <a:r>
              <a:rPr sz="1600" spc="-100" dirty="0">
                <a:latin typeface="Arial Black"/>
                <a:cs typeface="Arial Black"/>
              </a:rPr>
              <a:t> </a:t>
            </a:r>
            <a:r>
              <a:rPr sz="1600" spc="-65" dirty="0">
                <a:latin typeface="Arial Black"/>
                <a:cs typeface="Arial Black"/>
              </a:rPr>
              <a:t>Morrisby</a:t>
            </a:r>
            <a:r>
              <a:rPr sz="1600" spc="-95" dirty="0">
                <a:latin typeface="Arial Black"/>
                <a:cs typeface="Arial Black"/>
              </a:rPr>
              <a:t> </a:t>
            </a:r>
            <a:r>
              <a:rPr sz="1600" spc="-110" dirty="0">
                <a:latin typeface="Arial Black"/>
                <a:cs typeface="Arial Black"/>
              </a:rPr>
              <a:t>experience</a:t>
            </a:r>
            <a:r>
              <a:rPr sz="1600" spc="-95" dirty="0">
                <a:latin typeface="Arial Black"/>
                <a:cs typeface="Arial Black"/>
              </a:rPr>
              <a:t> </a:t>
            </a:r>
            <a:r>
              <a:rPr sz="1600" spc="-110" dirty="0">
                <a:latin typeface="Arial Black"/>
                <a:cs typeface="Arial Black"/>
              </a:rPr>
              <a:t>has</a:t>
            </a:r>
            <a:r>
              <a:rPr sz="1600" spc="-100" dirty="0">
                <a:latin typeface="Arial Black"/>
                <a:cs typeface="Arial Black"/>
              </a:rPr>
              <a:t> </a:t>
            </a:r>
            <a:r>
              <a:rPr sz="1600" spc="-80" dirty="0">
                <a:latin typeface="Arial Black"/>
                <a:cs typeface="Arial Black"/>
              </a:rPr>
              <a:t>helped</a:t>
            </a:r>
            <a:r>
              <a:rPr sz="1600" spc="-95" dirty="0">
                <a:latin typeface="Arial Black"/>
                <a:cs typeface="Arial Black"/>
              </a:rPr>
              <a:t> </a:t>
            </a:r>
            <a:r>
              <a:rPr sz="1600" spc="-60" dirty="0">
                <a:latin typeface="Arial Black"/>
                <a:cs typeface="Arial Black"/>
              </a:rPr>
              <a:t>to</a:t>
            </a:r>
            <a:r>
              <a:rPr sz="1600" spc="-95" dirty="0">
                <a:latin typeface="Arial Black"/>
                <a:cs typeface="Arial Black"/>
              </a:rPr>
              <a:t> </a:t>
            </a:r>
            <a:r>
              <a:rPr sz="1600" spc="-70" dirty="0">
                <a:latin typeface="Arial Black"/>
                <a:cs typeface="Arial Black"/>
              </a:rPr>
              <a:t>provide</a:t>
            </a:r>
            <a:r>
              <a:rPr sz="1600" spc="-95" dirty="0">
                <a:latin typeface="Arial Black"/>
                <a:cs typeface="Arial Black"/>
              </a:rPr>
              <a:t> </a:t>
            </a:r>
            <a:r>
              <a:rPr sz="1600" spc="-85" dirty="0">
                <a:latin typeface="Arial Black"/>
                <a:cs typeface="Arial Black"/>
              </a:rPr>
              <a:t>me</a:t>
            </a:r>
            <a:r>
              <a:rPr sz="1600" spc="-100" dirty="0">
                <a:latin typeface="Arial Black"/>
                <a:cs typeface="Arial Black"/>
              </a:rPr>
              <a:t> </a:t>
            </a:r>
            <a:r>
              <a:rPr sz="1600" spc="-70" dirty="0">
                <a:latin typeface="Arial Black"/>
                <a:cs typeface="Arial Black"/>
              </a:rPr>
              <a:t>with</a:t>
            </a:r>
            <a:r>
              <a:rPr sz="1600" spc="-95" dirty="0">
                <a:latin typeface="Arial Black"/>
                <a:cs typeface="Arial Black"/>
              </a:rPr>
              <a:t> </a:t>
            </a:r>
            <a:r>
              <a:rPr sz="1600" spc="-85" dirty="0">
                <a:latin typeface="Arial Black"/>
                <a:cs typeface="Arial Black"/>
              </a:rPr>
              <a:t>clarity</a:t>
            </a:r>
            <a:r>
              <a:rPr sz="1600" spc="-95" dirty="0">
                <a:latin typeface="Arial Black"/>
                <a:cs typeface="Arial Black"/>
              </a:rPr>
              <a:t> </a:t>
            </a:r>
            <a:r>
              <a:rPr sz="1600" spc="-65" dirty="0">
                <a:latin typeface="Arial Black"/>
                <a:cs typeface="Arial Black"/>
              </a:rPr>
              <a:t>and</a:t>
            </a:r>
            <a:r>
              <a:rPr sz="1600" spc="-95" dirty="0">
                <a:latin typeface="Arial Black"/>
                <a:cs typeface="Arial Black"/>
              </a:rPr>
              <a:t> </a:t>
            </a:r>
            <a:r>
              <a:rPr sz="1600" spc="-50" dirty="0">
                <a:latin typeface="Arial Black"/>
                <a:cs typeface="Arial Black"/>
              </a:rPr>
              <a:t>a </a:t>
            </a:r>
            <a:r>
              <a:rPr sz="1600" spc="-90" dirty="0">
                <a:latin typeface="Arial Black"/>
                <a:cs typeface="Arial Black"/>
              </a:rPr>
              <a:t>deeper</a:t>
            </a:r>
            <a:r>
              <a:rPr sz="1600" spc="-95" dirty="0">
                <a:latin typeface="Arial Black"/>
                <a:cs typeface="Arial Black"/>
              </a:rPr>
              <a:t> </a:t>
            </a:r>
            <a:r>
              <a:rPr sz="1600" spc="-75" dirty="0">
                <a:latin typeface="Arial Black"/>
                <a:cs typeface="Arial Black"/>
              </a:rPr>
              <a:t>understanding</a:t>
            </a:r>
            <a:r>
              <a:rPr sz="1600" spc="-100" dirty="0">
                <a:latin typeface="Arial Black"/>
                <a:cs typeface="Arial Black"/>
              </a:rPr>
              <a:t> </a:t>
            </a:r>
            <a:r>
              <a:rPr sz="1600" spc="-45" dirty="0">
                <a:latin typeface="Arial Black"/>
                <a:cs typeface="Arial Black"/>
              </a:rPr>
              <a:t>of</a:t>
            </a:r>
            <a:r>
              <a:rPr sz="1600" spc="-95" dirty="0">
                <a:latin typeface="Arial Black"/>
                <a:cs typeface="Arial Black"/>
              </a:rPr>
              <a:t> </a:t>
            </a:r>
            <a:r>
              <a:rPr sz="1600" spc="-65" dirty="0">
                <a:latin typeface="Arial Black"/>
                <a:cs typeface="Arial Black"/>
              </a:rPr>
              <a:t>the</a:t>
            </a:r>
            <a:r>
              <a:rPr sz="1600" spc="-95" dirty="0">
                <a:latin typeface="Arial Black"/>
                <a:cs typeface="Arial Black"/>
              </a:rPr>
              <a:t> </a:t>
            </a:r>
            <a:r>
              <a:rPr sz="1600" spc="-120" dirty="0">
                <a:latin typeface="Arial Black"/>
                <a:cs typeface="Arial Black"/>
              </a:rPr>
              <a:t>careers</a:t>
            </a:r>
            <a:r>
              <a:rPr sz="1600" spc="-95" dirty="0">
                <a:latin typeface="Arial Black"/>
                <a:cs typeface="Arial Black"/>
              </a:rPr>
              <a:t> </a:t>
            </a:r>
            <a:r>
              <a:rPr sz="1600" spc="-100" dirty="0">
                <a:latin typeface="Arial Black"/>
                <a:cs typeface="Arial Black"/>
              </a:rPr>
              <a:t>I</a:t>
            </a:r>
            <a:r>
              <a:rPr sz="1600" spc="-95" dirty="0">
                <a:latin typeface="Arial Black"/>
                <a:cs typeface="Arial Black"/>
              </a:rPr>
              <a:t> </a:t>
            </a:r>
            <a:r>
              <a:rPr sz="1600" spc="-80" dirty="0">
                <a:latin typeface="Arial Black"/>
                <a:cs typeface="Arial Black"/>
              </a:rPr>
              <a:t>would</a:t>
            </a:r>
            <a:r>
              <a:rPr sz="1600" spc="-95" dirty="0">
                <a:latin typeface="Arial Black"/>
                <a:cs typeface="Arial Black"/>
              </a:rPr>
              <a:t> be </a:t>
            </a:r>
            <a:r>
              <a:rPr sz="1600" spc="-105" dirty="0">
                <a:latin typeface="Arial Black"/>
                <a:cs typeface="Arial Black"/>
              </a:rPr>
              <a:t>best</a:t>
            </a:r>
            <a:r>
              <a:rPr sz="1600" spc="-95" dirty="0">
                <a:latin typeface="Arial Black"/>
                <a:cs typeface="Arial Black"/>
              </a:rPr>
              <a:t> </a:t>
            </a:r>
            <a:r>
              <a:rPr sz="1600" spc="-85" dirty="0">
                <a:latin typeface="Arial Black"/>
                <a:cs typeface="Arial Black"/>
              </a:rPr>
              <a:t>suited</a:t>
            </a:r>
            <a:r>
              <a:rPr sz="1600" spc="-95" dirty="0">
                <a:latin typeface="Arial Black"/>
                <a:cs typeface="Arial Black"/>
              </a:rPr>
              <a:t> </a:t>
            </a:r>
            <a:r>
              <a:rPr sz="1600" spc="-20" dirty="0">
                <a:latin typeface="Arial Black"/>
                <a:cs typeface="Arial Black"/>
              </a:rPr>
              <a:t>for.</a:t>
            </a:r>
            <a:endParaRPr sz="1600">
              <a:latin typeface="Arial Black"/>
              <a:cs typeface="Arial Black"/>
            </a:endParaRPr>
          </a:p>
          <a:p>
            <a:pPr algn="ctr">
              <a:lnSpc>
                <a:spcPts val="1835"/>
              </a:lnSpc>
            </a:pPr>
            <a:r>
              <a:rPr sz="1600" spc="-114" dirty="0">
                <a:latin typeface="Arial Black"/>
                <a:cs typeface="Arial Black"/>
              </a:rPr>
              <a:t>Thanks</a:t>
            </a:r>
            <a:r>
              <a:rPr sz="1600" spc="-95" dirty="0">
                <a:latin typeface="Arial Black"/>
                <a:cs typeface="Arial Black"/>
              </a:rPr>
              <a:t> </a:t>
            </a:r>
            <a:r>
              <a:rPr sz="1600" spc="-20" dirty="0">
                <a:latin typeface="Arial Black"/>
                <a:cs typeface="Arial Black"/>
              </a:rPr>
              <a:t>again</a:t>
            </a:r>
            <a:endParaRPr sz="1600">
              <a:latin typeface="Arial Black"/>
              <a:cs typeface="Arial Black"/>
            </a:endParaRPr>
          </a:p>
        </p:txBody>
      </p:sp>
      <p:pic>
        <p:nvPicPr>
          <p:cNvPr id="15" name="Picture 14">
            <a:extLst>
              <a:ext uri="{FF2B5EF4-FFF2-40B4-BE49-F238E27FC236}">
                <a16:creationId xmlns:a16="http://schemas.microsoft.com/office/drawing/2014/main" id="{792C069F-30C8-D28B-462F-E1BBF04D524F}"/>
              </a:ext>
            </a:extLst>
          </p:cNvPr>
          <p:cNvPicPr>
            <a:picLocks noChangeAspect="1"/>
          </p:cNvPicPr>
          <p:nvPr/>
        </p:nvPicPr>
        <p:blipFill>
          <a:blip r:embed="rId9"/>
          <a:stretch>
            <a:fillRect/>
          </a:stretch>
        </p:blipFill>
        <p:spPr>
          <a:xfrm>
            <a:off x="304800" y="9064820"/>
            <a:ext cx="1700931" cy="9815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FFDCD8-41BE-78ED-F746-446757210172}"/>
              </a:ext>
            </a:extLst>
          </p:cNvPr>
          <p:cNvPicPr>
            <a:picLocks noChangeAspect="1"/>
          </p:cNvPicPr>
          <p:nvPr/>
        </p:nvPicPr>
        <p:blipFill>
          <a:blip r:embed="rId3"/>
          <a:stretch>
            <a:fillRect/>
          </a:stretch>
        </p:blipFill>
        <p:spPr>
          <a:xfrm>
            <a:off x="0" y="-22860"/>
            <a:ext cx="7086600" cy="10728960"/>
          </a:xfrm>
          <a:prstGeom prst="rect">
            <a:avLst/>
          </a:prstGeom>
        </p:spPr>
      </p:pic>
    </p:spTree>
    <p:extLst>
      <p:ext uri="{BB962C8B-B14F-4D97-AF65-F5344CB8AC3E}">
        <p14:creationId xmlns:p14="http://schemas.microsoft.com/office/powerpoint/2010/main" val="361919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3733800" y="2444235"/>
            <a:ext cx="10820400" cy="5398529"/>
          </a:xfrm>
          <a:prstGeom prst="rect">
            <a:avLst/>
          </a:prstGeom>
        </p:spPr>
        <p:txBody>
          <a:bodyPr vert="horz" wrap="square" lIns="0" tIns="46355" rIns="0" bIns="0" rtlCol="0">
            <a:spAutoFit/>
          </a:bodyPr>
          <a:lstStyle/>
          <a:p>
            <a:pPr marL="584200" indent="-571500">
              <a:lnSpc>
                <a:spcPct val="150000"/>
              </a:lnSpc>
              <a:spcBef>
                <a:spcPts val="365"/>
              </a:spcBef>
              <a:buFont typeface="Arial" panose="020B0604020202020204" pitchFamily="34" charset="0"/>
              <a:buChar char="•"/>
            </a:pPr>
            <a:r>
              <a:rPr sz="6000" b="1" spc="80" dirty="0">
                <a:solidFill>
                  <a:srgbClr val="002B59"/>
                </a:solidFill>
                <a:latin typeface="Tahoma"/>
                <a:cs typeface="Tahoma"/>
              </a:rPr>
              <a:t>W</a:t>
            </a:r>
            <a:r>
              <a:rPr lang="en-AU" sz="6000" b="1" spc="80" dirty="0">
                <a:solidFill>
                  <a:srgbClr val="002B59"/>
                </a:solidFill>
                <a:latin typeface="Tahoma"/>
                <a:cs typeface="Tahoma"/>
              </a:rPr>
              <a:t>HAT</a:t>
            </a:r>
            <a:r>
              <a:rPr sz="6000" b="1" spc="-130" dirty="0">
                <a:solidFill>
                  <a:srgbClr val="002B59"/>
                </a:solidFill>
                <a:latin typeface="Tahoma"/>
                <a:cs typeface="Tahoma"/>
              </a:rPr>
              <a:t> </a:t>
            </a:r>
            <a:r>
              <a:rPr sz="6000" b="1" spc="70" dirty="0">
                <a:solidFill>
                  <a:srgbClr val="002B59"/>
                </a:solidFill>
                <a:latin typeface="Tahoma"/>
                <a:cs typeface="Tahoma"/>
              </a:rPr>
              <a:t>is</a:t>
            </a:r>
            <a:r>
              <a:rPr sz="6000" b="1" spc="-130" dirty="0">
                <a:solidFill>
                  <a:srgbClr val="002B59"/>
                </a:solidFill>
                <a:latin typeface="Tahoma"/>
                <a:cs typeface="Tahoma"/>
              </a:rPr>
              <a:t> </a:t>
            </a:r>
            <a:r>
              <a:rPr lang="en-AU" sz="6000" b="1" spc="-130" dirty="0">
                <a:solidFill>
                  <a:srgbClr val="002B59"/>
                </a:solidFill>
                <a:latin typeface="Tahoma"/>
                <a:cs typeface="Tahoma"/>
              </a:rPr>
              <a:t>profiling?</a:t>
            </a:r>
            <a:endParaRPr sz="6000" b="1" dirty="0">
              <a:latin typeface="Tahoma"/>
              <a:cs typeface="Tahoma"/>
            </a:endParaRPr>
          </a:p>
          <a:p>
            <a:pPr marL="584200" marR="45085" indent="-571500">
              <a:lnSpc>
                <a:spcPct val="150000"/>
              </a:lnSpc>
              <a:buFont typeface="Arial" panose="020B0604020202020204" pitchFamily="34" charset="0"/>
              <a:buChar char="•"/>
            </a:pPr>
            <a:r>
              <a:rPr lang="en-AU" sz="6000" b="1" dirty="0">
                <a:solidFill>
                  <a:srgbClr val="002B59"/>
                </a:solidFill>
                <a:latin typeface="Tahoma"/>
                <a:cs typeface="Tahoma"/>
              </a:rPr>
              <a:t>WHY do it?</a:t>
            </a:r>
            <a:r>
              <a:rPr sz="6000" b="1" dirty="0">
                <a:solidFill>
                  <a:srgbClr val="002B59"/>
                </a:solidFill>
                <a:latin typeface="Tahoma"/>
                <a:cs typeface="Tahoma"/>
              </a:rPr>
              <a:t> </a:t>
            </a:r>
            <a:endParaRPr lang="en-AU" sz="6000" b="1" dirty="0">
              <a:solidFill>
                <a:srgbClr val="002B59"/>
              </a:solidFill>
              <a:latin typeface="Tahoma"/>
              <a:cs typeface="Tahoma"/>
            </a:endParaRPr>
          </a:p>
          <a:p>
            <a:pPr marL="584200" marR="45085" indent="-571500">
              <a:lnSpc>
                <a:spcPct val="150000"/>
              </a:lnSpc>
              <a:buFont typeface="Arial" panose="020B0604020202020204" pitchFamily="34" charset="0"/>
              <a:buChar char="•"/>
            </a:pPr>
            <a:r>
              <a:rPr lang="en-AU" sz="6000" b="1" spc="-110" dirty="0">
                <a:solidFill>
                  <a:srgbClr val="002B59"/>
                </a:solidFill>
                <a:latin typeface="Tahoma"/>
                <a:cs typeface="Tahoma"/>
              </a:rPr>
              <a:t>HOW to complete a profile?</a:t>
            </a:r>
            <a:endParaRPr sz="6000" b="1" dirty="0">
              <a:latin typeface="Tahoma"/>
              <a:cs typeface="Tahoma"/>
            </a:endParaRPr>
          </a:p>
          <a:p>
            <a:pPr marL="584200" marR="5080" indent="-571500">
              <a:lnSpc>
                <a:spcPct val="150000"/>
              </a:lnSpc>
              <a:buFont typeface="Arial" panose="020B0604020202020204" pitchFamily="34" charset="0"/>
              <a:buChar char="•"/>
            </a:pPr>
            <a:r>
              <a:rPr sz="6000" b="1" spc="80" dirty="0">
                <a:solidFill>
                  <a:srgbClr val="002B59"/>
                </a:solidFill>
                <a:latin typeface="Tahoma"/>
                <a:cs typeface="Tahoma"/>
              </a:rPr>
              <a:t>W</a:t>
            </a:r>
            <a:r>
              <a:rPr lang="en-AU" sz="6000" b="1" spc="80" dirty="0">
                <a:solidFill>
                  <a:srgbClr val="002B59"/>
                </a:solidFill>
                <a:latin typeface="Tahoma"/>
                <a:cs typeface="Tahoma"/>
              </a:rPr>
              <a:t>HAT</a:t>
            </a:r>
            <a:r>
              <a:rPr sz="6000" b="1" spc="-130" dirty="0">
                <a:solidFill>
                  <a:srgbClr val="002B59"/>
                </a:solidFill>
                <a:latin typeface="Tahoma"/>
                <a:cs typeface="Tahoma"/>
              </a:rPr>
              <a:t> </a:t>
            </a:r>
            <a:r>
              <a:rPr sz="6000" b="1" spc="114" dirty="0">
                <a:solidFill>
                  <a:srgbClr val="002B59"/>
                </a:solidFill>
                <a:latin typeface="Tahoma"/>
                <a:cs typeface="Tahoma"/>
              </a:rPr>
              <a:t>happens</a:t>
            </a:r>
            <a:r>
              <a:rPr sz="6000" b="1" spc="-130" dirty="0">
                <a:solidFill>
                  <a:srgbClr val="002B59"/>
                </a:solidFill>
                <a:latin typeface="Tahoma"/>
                <a:cs typeface="Tahoma"/>
              </a:rPr>
              <a:t> </a:t>
            </a:r>
            <a:r>
              <a:rPr lang="en-AU" sz="6000" b="1" spc="-130" dirty="0">
                <a:solidFill>
                  <a:srgbClr val="002B59"/>
                </a:solidFill>
                <a:latin typeface="Tahoma"/>
                <a:cs typeface="Tahoma"/>
              </a:rPr>
              <a:t>next …</a:t>
            </a:r>
            <a:endParaRPr sz="6000" b="1" dirty="0">
              <a:latin typeface="Tahoma"/>
              <a:cs typeface="Tahoma"/>
            </a:endParaRPr>
          </a:p>
        </p:txBody>
      </p:sp>
      <p:pic>
        <p:nvPicPr>
          <p:cNvPr id="13" name="Picture 12">
            <a:extLst>
              <a:ext uri="{FF2B5EF4-FFF2-40B4-BE49-F238E27FC236}">
                <a16:creationId xmlns:a16="http://schemas.microsoft.com/office/drawing/2014/main" id="{4A76B432-160A-AD25-E123-9927B4045F8B}"/>
              </a:ext>
            </a:extLst>
          </p:cNvPr>
          <p:cNvPicPr>
            <a:picLocks noChangeAspect="1"/>
          </p:cNvPicPr>
          <p:nvPr/>
        </p:nvPicPr>
        <p:blipFill>
          <a:blip r:embed="rId3"/>
          <a:stretch>
            <a:fillRect/>
          </a:stretch>
        </p:blipFill>
        <p:spPr>
          <a:xfrm>
            <a:off x="16324507" y="9105900"/>
            <a:ext cx="1700931" cy="98154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569557" y="952500"/>
            <a:ext cx="8231561" cy="1862048"/>
          </a:xfrm>
          <a:prstGeom prst="rect">
            <a:avLst/>
          </a:prstGeom>
        </p:spPr>
        <p:txBody>
          <a:bodyPr vert="horz" wrap="square" lIns="0" tIns="15240" rIns="0" bIns="0" rtlCol="0">
            <a:spAutoFit/>
          </a:bodyPr>
          <a:lstStyle/>
          <a:p>
            <a:pPr marL="12700" algn="ctr">
              <a:lnSpc>
                <a:spcPct val="100000"/>
              </a:lnSpc>
              <a:spcBef>
                <a:spcPts val="120"/>
              </a:spcBef>
            </a:pPr>
            <a:r>
              <a:rPr sz="6000" spc="-229" dirty="0"/>
              <a:t>What</a:t>
            </a:r>
            <a:r>
              <a:rPr sz="6000" spc="-484" dirty="0"/>
              <a:t> </a:t>
            </a:r>
            <a:r>
              <a:rPr sz="6000" spc="-490" dirty="0"/>
              <a:t>is</a:t>
            </a:r>
            <a:r>
              <a:rPr sz="6000" spc="-484" dirty="0"/>
              <a:t> </a:t>
            </a:r>
            <a:r>
              <a:rPr sz="6000" spc="-305" dirty="0"/>
              <a:t>Morrisby</a:t>
            </a:r>
            <a:r>
              <a:rPr lang="en-AU" sz="6000" spc="-305" dirty="0"/>
              <a:t> Profiling</a:t>
            </a:r>
            <a:r>
              <a:rPr sz="6000" spc="-305" dirty="0"/>
              <a:t>?</a:t>
            </a:r>
            <a:endParaRPr sz="6000" dirty="0"/>
          </a:p>
        </p:txBody>
      </p:sp>
      <p:sp>
        <p:nvSpPr>
          <p:cNvPr id="5" name="object 5"/>
          <p:cNvSpPr txBox="1"/>
          <p:nvPr/>
        </p:nvSpPr>
        <p:spPr>
          <a:xfrm>
            <a:off x="8839199" y="4152900"/>
            <a:ext cx="8107609" cy="3984489"/>
          </a:xfrm>
          <a:prstGeom prst="rect">
            <a:avLst/>
          </a:prstGeom>
        </p:spPr>
        <p:txBody>
          <a:bodyPr vert="horz" wrap="square" lIns="0" tIns="233045" rIns="0" bIns="0" rtlCol="0">
            <a:spAutoFit/>
          </a:bodyPr>
          <a:lstStyle/>
          <a:p>
            <a:pPr marL="12700" marR="94615" algn="l">
              <a:spcBef>
                <a:spcPts val="860"/>
              </a:spcBef>
            </a:pPr>
            <a:r>
              <a:rPr lang="en-US" sz="3600" spc="-95" dirty="0">
                <a:solidFill>
                  <a:srgbClr val="002B59"/>
                </a:solidFill>
                <a:latin typeface="Tahoma" panose="020B0604030504040204" pitchFamily="34" charset="0"/>
                <a:ea typeface="Tahoma" panose="020B0604030504040204" pitchFamily="34" charset="0"/>
                <a:cs typeface="Tahoma" panose="020B0604030504040204" pitchFamily="34" charset="0"/>
              </a:rPr>
              <a:t>A set of Q</a:t>
            </a:r>
            <a:r>
              <a:rPr lang="en-US" sz="3600" spc="-130" dirty="0">
                <a:solidFill>
                  <a:srgbClr val="002B59"/>
                </a:solidFill>
                <a:latin typeface="Tahoma" panose="020B0604030504040204" pitchFamily="34" charset="0"/>
                <a:ea typeface="Tahoma" panose="020B0604030504040204" pitchFamily="34" charset="0"/>
                <a:cs typeface="Tahoma" panose="020B0604030504040204" pitchFamily="34" charset="0"/>
              </a:rPr>
              <a:t>uestionnaires</a:t>
            </a:r>
            <a:r>
              <a:rPr lang="en-US" sz="3600" spc="-17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600" spc="-105" dirty="0">
                <a:solidFill>
                  <a:srgbClr val="002B59"/>
                </a:solidFill>
                <a:latin typeface="Tahoma" panose="020B0604030504040204" pitchFamily="34" charset="0"/>
                <a:ea typeface="Tahoma" panose="020B0604030504040204" pitchFamily="34" charset="0"/>
                <a:cs typeface="Tahoma" panose="020B0604030504040204" pitchFamily="34" charset="0"/>
              </a:rPr>
              <a:t>and</a:t>
            </a:r>
            <a:r>
              <a:rPr lang="en-US" sz="3600" spc="-17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600" spc="-170" dirty="0">
                <a:solidFill>
                  <a:srgbClr val="002B59"/>
                </a:solidFill>
                <a:latin typeface="Tahoma" panose="020B0604030504040204" pitchFamily="34" charset="0"/>
                <a:ea typeface="Tahoma" panose="020B0604030504040204" pitchFamily="34" charset="0"/>
                <a:cs typeface="Tahoma" panose="020B0604030504040204" pitchFamily="34" charset="0"/>
              </a:rPr>
              <a:t>Quizzes to …</a:t>
            </a:r>
            <a:endParaRPr lang="en-US" sz="3600" dirty="0">
              <a:latin typeface="Tahoma" panose="020B0604030504040204" pitchFamily="34" charset="0"/>
              <a:ea typeface="Tahoma" panose="020B0604030504040204" pitchFamily="34" charset="0"/>
              <a:cs typeface="Tahoma" panose="020B0604030504040204" pitchFamily="34" charset="0"/>
            </a:endParaRPr>
          </a:p>
          <a:p>
            <a:pPr marL="469900" marR="404495" indent="-457200">
              <a:lnSpc>
                <a:spcPct val="115599"/>
              </a:lnSpc>
              <a:spcAft>
                <a:spcPts val="1200"/>
              </a:spcAft>
              <a:buFont typeface="Arial" panose="020B0604020202020204" pitchFamily="34" charset="0"/>
              <a:buChar char="•"/>
            </a:pPr>
            <a:endParaRPr lang="en-US" sz="1600" spc="70" dirty="0">
              <a:solidFill>
                <a:srgbClr val="002B59"/>
              </a:solidFill>
              <a:latin typeface="Tahoma" panose="020B0604030504040204" pitchFamily="34" charset="0"/>
              <a:ea typeface="Tahoma" panose="020B0604030504040204" pitchFamily="34" charset="0"/>
              <a:cs typeface="Tahoma" panose="020B0604030504040204" pitchFamily="34" charset="0"/>
            </a:endParaRPr>
          </a:p>
          <a:p>
            <a:pPr marL="469900" marR="404495" indent="-457200">
              <a:lnSpc>
                <a:spcPct val="115599"/>
              </a:lnSpc>
              <a:spcAft>
                <a:spcPts val="1200"/>
              </a:spcAft>
              <a:buFont typeface="Arial" panose="020B0604020202020204" pitchFamily="34" charset="0"/>
              <a:buChar char="•"/>
            </a:pPr>
            <a:r>
              <a:rPr lang="en-AU" sz="2800" spc="-90" dirty="0">
                <a:solidFill>
                  <a:srgbClr val="002B59"/>
                </a:solidFill>
                <a:latin typeface="Tahoma"/>
                <a:cs typeface="Tahoma"/>
              </a:rPr>
              <a:t>L</a:t>
            </a:r>
            <a:r>
              <a:rPr lang="en-AU" sz="2800" spc="75" dirty="0">
                <a:solidFill>
                  <a:srgbClr val="002B59"/>
                </a:solidFill>
                <a:latin typeface="Tahoma"/>
                <a:cs typeface="Tahoma"/>
              </a:rPr>
              <a:t>EARN</a:t>
            </a:r>
            <a:r>
              <a:rPr lang="en-AU" sz="2800" spc="-70" dirty="0">
                <a:solidFill>
                  <a:srgbClr val="002B59"/>
                </a:solidFill>
                <a:latin typeface="Tahoma"/>
                <a:cs typeface="Tahoma"/>
              </a:rPr>
              <a:t> </a:t>
            </a:r>
            <a:r>
              <a:rPr lang="en-AU" sz="2800" spc="114" dirty="0">
                <a:solidFill>
                  <a:srgbClr val="002B59"/>
                </a:solidFill>
                <a:latin typeface="Tahoma"/>
                <a:cs typeface="Tahoma"/>
              </a:rPr>
              <a:t>more</a:t>
            </a:r>
            <a:r>
              <a:rPr lang="en-AU" sz="2800" spc="-75" dirty="0">
                <a:solidFill>
                  <a:srgbClr val="002B59"/>
                </a:solidFill>
                <a:latin typeface="Tahoma"/>
                <a:cs typeface="Tahoma"/>
              </a:rPr>
              <a:t> </a:t>
            </a:r>
            <a:r>
              <a:rPr lang="en-AU" sz="2800" spc="85" dirty="0">
                <a:solidFill>
                  <a:srgbClr val="002B59"/>
                </a:solidFill>
                <a:latin typeface="Tahoma"/>
                <a:cs typeface="Tahoma"/>
              </a:rPr>
              <a:t>about</a:t>
            </a:r>
            <a:r>
              <a:rPr lang="en-AU" sz="2800" spc="-70" dirty="0">
                <a:solidFill>
                  <a:srgbClr val="002B59"/>
                </a:solidFill>
                <a:latin typeface="Tahoma"/>
                <a:cs typeface="Tahoma"/>
              </a:rPr>
              <a:t> </a:t>
            </a:r>
            <a:r>
              <a:rPr lang="en-AU" sz="2800" spc="55" dirty="0">
                <a:solidFill>
                  <a:srgbClr val="002B59"/>
                </a:solidFill>
                <a:latin typeface="Tahoma"/>
                <a:cs typeface="Tahoma"/>
              </a:rPr>
              <a:t>yourself </a:t>
            </a:r>
          </a:p>
          <a:p>
            <a:pPr marL="469900" marR="404495" indent="-457200">
              <a:lnSpc>
                <a:spcPct val="115599"/>
              </a:lnSpc>
              <a:spcAft>
                <a:spcPts val="1200"/>
              </a:spcAft>
              <a:buFont typeface="Arial" panose="020B0604020202020204" pitchFamily="34" charset="0"/>
              <a:buChar char="•"/>
            </a:pPr>
            <a:r>
              <a:rPr lang="en-US" sz="2800" spc="70" dirty="0">
                <a:solidFill>
                  <a:srgbClr val="002B59"/>
                </a:solidFill>
                <a:latin typeface="Tahoma" panose="020B0604030504040204" pitchFamily="34" charset="0"/>
                <a:ea typeface="Tahoma" panose="020B0604030504040204" pitchFamily="34" charset="0"/>
                <a:cs typeface="Tahoma" panose="020B0604030504040204" pitchFamily="34" charset="0"/>
              </a:rPr>
              <a:t>FIND OUT about your strengths, inte</a:t>
            </a:r>
            <a:r>
              <a:rPr lang="en-US" sz="2800" spc="55" dirty="0">
                <a:solidFill>
                  <a:srgbClr val="002B59"/>
                </a:solidFill>
                <a:latin typeface="Tahoma" panose="020B0604030504040204" pitchFamily="34" charset="0"/>
                <a:ea typeface="Tahoma" panose="020B0604030504040204" pitchFamily="34" charset="0"/>
                <a:cs typeface="Tahoma" panose="020B0604030504040204" pitchFamily="34" charset="0"/>
              </a:rPr>
              <a:t>rests,</a:t>
            </a:r>
            <a:r>
              <a:rPr lang="en-US" sz="2800" spc="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2800" spc="95" dirty="0">
                <a:solidFill>
                  <a:srgbClr val="002B59"/>
                </a:solidFill>
                <a:latin typeface="Tahoma" panose="020B0604030504040204" pitchFamily="34" charset="0"/>
                <a:ea typeface="Tahoma" panose="020B0604030504040204" pitchFamily="34" charset="0"/>
                <a:cs typeface="Tahoma" panose="020B0604030504040204" pitchFamily="34" charset="0"/>
              </a:rPr>
              <a:t>and</a:t>
            </a:r>
            <a:r>
              <a:rPr lang="en-US" sz="2800" spc="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2800" spc="-10" dirty="0">
                <a:solidFill>
                  <a:srgbClr val="002B59"/>
                </a:solidFill>
                <a:latin typeface="Tahoma" panose="020B0604030504040204" pitchFamily="34" charset="0"/>
                <a:ea typeface="Tahoma" panose="020B0604030504040204" pitchFamily="34" charset="0"/>
                <a:cs typeface="Tahoma" panose="020B0604030504040204" pitchFamily="34" charset="0"/>
              </a:rPr>
              <a:t>abilities </a:t>
            </a:r>
          </a:p>
          <a:p>
            <a:pPr marL="469900" marR="404495" indent="-457200">
              <a:lnSpc>
                <a:spcPct val="115599"/>
              </a:lnSpc>
              <a:spcAft>
                <a:spcPts val="1200"/>
              </a:spcAft>
              <a:buFont typeface="Arial" panose="020B0604020202020204" pitchFamily="34" charset="0"/>
              <a:buChar char="•"/>
            </a:pPr>
            <a:r>
              <a:rPr lang="en-US" sz="2800" spc="70" dirty="0">
                <a:solidFill>
                  <a:srgbClr val="002B59"/>
                </a:solidFill>
                <a:latin typeface="Tahoma" panose="020B0604030504040204" pitchFamily="34" charset="0"/>
                <a:ea typeface="Tahoma" panose="020B0604030504040204" pitchFamily="34" charset="0"/>
                <a:cs typeface="Tahoma" panose="020B0604030504040204" pitchFamily="34" charset="0"/>
              </a:rPr>
              <a:t>HIGHLIGHT</a:t>
            </a:r>
            <a:r>
              <a:rPr lang="en-US" sz="2800" spc="-9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2800" spc="60" dirty="0">
                <a:solidFill>
                  <a:srgbClr val="002B59"/>
                </a:solidFill>
                <a:latin typeface="Tahoma" panose="020B0604030504040204" pitchFamily="34" charset="0"/>
                <a:ea typeface="Tahoma" panose="020B0604030504040204" pitchFamily="34" charset="0"/>
                <a:cs typeface="Tahoma" panose="020B0604030504040204" pitchFamily="34" charset="0"/>
              </a:rPr>
              <a:t>your </a:t>
            </a:r>
            <a:r>
              <a:rPr lang="en-US" sz="2800" dirty="0">
                <a:solidFill>
                  <a:srgbClr val="002B59"/>
                </a:solidFill>
                <a:latin typeface="Tahoma" panose="020B0604030504040204" pitchFamily="34" charset="0"/>
                <a:ea typeface="Tahoma" panose="020B0604030504040204" pitchFamily="34" charset="0"/>
                <a:cs typeface="Tahoma" panose="020B0604030504040204" pitchFamily="34" charset="0"/>
              </a:rPr>
              <a:t>talents,</a:t>
            </a:r>
            <a:r>
              <a:rPr lang="en-US" sz="2800" spc="-3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2800" spc="65" dirty="0">
                <a:solidFill>
                  <a:srgbClr val="002B59"/>
                </a:solidFill>
                <a:latin typeface="Tahoma" panose="020B0604030504040204" pitchFamily="34" charset="0"/>
                <a:ea typeface="Tahoma" panose="020B0604030504040204" pitchFamily="34" charset="0"/>
                <a:cs typeface="Tahoma" panose="020B0604030504040204" pitchFamily="34" charset="0"/>
              </a:rPr>
              <a:t>motivations</a:t>
            </a:r>
            <a:r>
              <a:rPr lang="en-US" sz="2800" spc="-3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2800" spc="95" dirty="0">
                <a:solidFill>
                  <a:srgbClr val="002B59"/>
                </a:solidFill>
                <a:latin typeface="Tahoma" panose="020B0604030504040204" pitchFamily="34" charset="0"/>
                <a:ea typeface="Tahoma" panose="020B0604030504040204" pitchFamily="34" charset="0"/>
                <a:cs typeface="Tahoma" panose="020B0604030504040204" pitchFamily="34" charset="0"/>
              </a:rPr>
              <a:t>and</a:t>
            </a:r>
            <a:r>
              <a:rPr lang="en-US" sz="2800" spc="-3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2800" spc="75" dirty="0">
                <a:solidFill>
                  <a:srgbClr val="002B59"/>
                </a:solidFill>
                <a:latin typeface="Tahoma" panose="020B0604030504040204" pitchFamily="34" charset="0"/>
                <a:ea typeface="Tahoma" panose="020B0604030504040204" pitchFamily="34" charset="0"/>
                <a:cs typeface="Tahoma" panose="020B0604030504040204" pitchFamily="34" charset="0"/>
              </a:rPr>
              <a:t>work</a:t>
            </a:r>
            <a:r>
              <a:rPr lang="en-US" sz="2800" spc="-3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2800" spc="60" dirty="0">
                <a:solidFill>
                  <a:srgbClr val="002B59"/>
                </a:solidFill>
                <a:latin typeface="Tahoma" panose="020B0604030504040204" pitchFamily="34" charset="0"/>
                <a:ea typeface="Tahoma" panose="020B0604030504040204" pitchFamily="34" charset="0"/>
                <a:cs typeface="Tahoma" panose="020B0604030504040204" pitchFamily="34" charset="0"/>
              </a:rPr>
              <a:t>preferences</a:t>
            </a:r>
          </a:p>
        </p:txBody>
      </p:sp>
      <p:pic>
        <p:nvPicPr>
          <p:cNvPr id="6" name="Picture 5">
            <a:extLst>
              <a:ext uri="{FF2B5EF4-FFF2-40B4-BE49-F238E27FC236}">
                <a16:creationId xmlns:a16="http://schemas.microsoft.com/office/drawing/2014/main" id="{30D6329B-27EA-3364-5ABD-DCB31D9BAA2B}"/>
              </a:ext>
            </a:extLst>
          </p:cNvPr>
          <p:cNvPicPr>
            <a:picLocks noChangeAspect="1"/>
          </p:cNvPicPr>
          <p:nvPr/>
        </p:nvPicPr>
        <p:blipFill>
          <a:blip r:embed="rId3"/>
          <a:stretch>
            <a:fillRect/>
          </a:stretch>
        </p:blipFill>
        <p:spPr>
          <a:xfrm>
            <a:off x="8678862" y="3238500"/>
            <a:ext cx="8492464" cy="103641"/>
          </a:xfrm>
          <a:prstGeom prst="rect">
            <a:avLst/>
          </a:prstGeom>
        </p:spPr>
      </p:pic>
      <p:pic>
        <p:nvPicPr>
          <p:cNvPr id="7" name="Picture 6">
            <a:extLst>
              <a:ext uri="{FF2B5EF4-FFF2-40B4-BE49-F238E27FC236}">
                <a16:creationId xmlns:a16="http://schemas.microsoft.com/office/drawing/2014/main" id="{3BC71DEA-4B21-0573-9823-B0D1043F49DC}"/>
              </a:ext>
            </a:extLst>
          </p:cNvPr>
          <p:cNvPicPr>
            <a:picLocks noChangeAspect="1"/>
          </p:cNvPicPr>
          <p:nvPr/>
        </p:nvPicPr>
        <p:blipFill>
          <a:blip r:embed="rId4"/>
          <a:stretch>
            <a:fillRect/>
          </a:stretch>
        </p:blipFill>
        <p:spPr>
          <a:xfrm>
            <a:off x="1" y="0"/>
            <a:ext cx="7086599" cy="10287000"/>
          </a:xfrm>
          <a:prstGeom prst="rect">
            <a:avLst/>
          </a:prstGeom>
        </p:spPr>
      </p:pic>
      <p:pic>
        <p:nvPicPr>
          <p:cNvPr id="9" name="Picture 8">
            <a:extLst>
              <a:ext uri="{FF2B5EF4-FFF2-40B4-BE49-F238E27FC236}">
                <a16:creationId xmlns:a16="http://schemas.microsoft.com/office/drawing/2014/main" id="{E0AE9BB6-18E8-F893-005D-3FB8C224CD81}"/>
              </a:ext>
            </a:extLst>
          </p:cNvPr>
          <p:cNvPicPr>
            <a:picLocks noChangeAspect="1"/>
          </p:cNvPicPr>
          <p:nvPr/>
        </p:nvPicPr>
        <p:blipFill>
          <a:blip r:embed="rId5"/>
          <a:stretch>
            <a:fillRect/>
          </a:stretch>
        </p:blipFill>
        <p:spPr>
          <a:xfrm>
            <a:off x="16320860" y="8986248"/>
            <a:ext cx="1700931" cy="9815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5200" y="975433"/>
            <a:ext cx="9507985" cy="1892249"/>
          </a:xfrm>
          <a:prstGeom prst="rect">
            <a:avLst/>
          </a:prstGeom>
        </p:spPr>
        <p:txBody>
          <a:bodyPr vert="horz" wrap="square" lIns="0" tIns="28575" rIns="0" bIns="0" rtlCol="0">
            <a:spAutoFit/>
          </a:bodyPr>
          <a:lstStyle/>
          <a:p>
            <a:pPr marL="12700" marR="5080" algn="ctr">
              <a:lnSpc>
                <a:spcPts val="7430"/>
              </a:lnSpc>
              <a:spcBef>
                <a:spcPts val="225"/>
              </a:spcBef>
            </a:pPr>
            <a:r>
              <a:rPr sz="6000" spc="-195" dirty="0" err="1"/>
              <a:t>Wh</a:t>
            </a:r>
            <a:r>
              <a:rPr lang="en-AU" sz="6000" spc="-195" dirty="0"/>
              <a:t>y do Morrisby Profiling?</a:t>
            </a:r>
            <a:endParaRPr sz="6000" dirty="0"/>
          </a:p>
        </p:txBody>
      </p:sp>
      <p:sp>
        <p:nvSpPr>
          <p:cNvPr id="10" name="object 10"/>
          <p:cNvSpPr txBox="1"/>
          <p:nvPr/>
        </p:nvSpPr>
        <p:spPr>
          <a:xfrm>
            <a:off x="8092440" y="4183253"/>
            <a:ext cx="8153400" cy="4350229"/>
          </a:xfrm>
          <a:prstGeom prst="rect">
            <a:avLst/>
          </a:prstGeom>
        </p:spPr>
        <p:txBody>
          <a:bodyPr vert="horz" wrap="square" lIns="0" tIns="61594" rIns="0" bIns="0" rtlCol="0">
            <a:spAutoFit/>
          </a:bodyPr>
          <a:lstStyle/>
          <a:p>
            <a:pPr marL="469900" marR="404495" indent="-457200">
              <a:lnSpc>
                <a:spcPct val="115599"/>
              </a:lnSpc>
              <a:spcAft>
                <a:spcPts val="1200"/>
              </a:spcAft>
              <a:buFont typeface="Arial" panose="020B0604020202020204" pitchFamily="34" charset="0"/>
              <a:buChar char="•"/>
            </a:pPr>
            <a:r>
              <a:rPr lang="en-US" sz="3200" spc="-10" dirty="0">
                <a:solidFill>
                  <a:srgbClr val="002B59"/>
                </a:solidFill>
                <a:latin typeface="Tahoma" panose="020B0604030504040204" pitchFamily="34" charset="0"/>
                <a:ea typeface="Tahoma" panose="020B0604030504040204" pitchFamily="34" charset="0"/>
                <a:cs typeface="Tahoma" panose="020B0604030504040204" pitchFamily="34" charset="0"/>
              </a:rPr>
              <a:t>DECIDE </a:t>
            </a:r>
            <a:r>
              <a:rPr lang="en-US" sz="3200" spc="60" dirty="0">
                <a:solidFill>
                  <a:srgbClr val="002B59"/>
                </a:solidFill>
                <a:latin typeface="Tahoma" panose="020B0604030504040204" pitchFamily="34" charset="0"/>
                <a:ea typeface="Tahoma" panose="020B0604030504040204" pitchFamily="34" charset="0"/>
                <a:cs typeface="Tahoma" panose="020B0604030504040204" pitchFamily="34" charset="0"/>
              </a:rPr>
              <a:t>what</a:t>
            </a:r>
            <a:r>
              <a:rPr lang="en-US" sz="3200" spc="-7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75" dirty="0">
                <a:solidFill>
                  <a:srgbClr val="002B59"/>
                </a:solidFill>
                <a:latin typeface="Tahoma" panose="020B0604030504040204" pitchFamily="34" charset="0"/>
                <a:ea typeface="Tahoma" panose="020B0604030504040204" pitchFamily="34" charset="0"/>
                <a:cs typeface="Tahoma" panose="020B0604030504040204" pitchFamily="34" charset="0"/>
              </a:rPr>
              <a:t>you</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60" dirty="0">
                <a:solidFill>
                  <a:srgbClr val="002B59"/>
                </a:solidFill>
                <a:latin typeface="Tahoma" panose="020B0604030504040204" pitchFamily="34" charset="0"/>
                <a:ea typeface="Tahoma" panose="020B0604030504040204" pitchFamily="34" charset="0"/>
                <a:cs typeface="Tahoma" panose="020B0604030504040204" pitchFamily="34" charset="0"/>
              </a:rPr>
              <a:t>want</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70" dirty="0">
                <a:solidFill>
                  <a:srgbClr val="002B59"/>
                </a:solidFill>
                <a:latin typeface="Tahoma" panose="020B0604030504040204" pitchFamily="34" charset="0"/>
                <a:ea typeface="Tahoma" panose="020B0604030504040204" pitchFamily="34" charset="0"/>
                <a:cs typeface="Tahoma" panose="020B0604030504040204" pitchFamily="34" charset="0"/>
              </a:rPr>
              <a:t>to</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114" dirty="0">
                <a:solidFill>
                  <a:srgbClr val="002B59"/>
                </a:solidFill>
                <a:latin typeface="Tahoma" panose="020B0604030504040204" pitchFamily="34" charset="0"/>
                <a:ea typeface="Tahoma" panose="020B0604030504040204" pitchFamily="34" charset="0"/>
                <a:cs typeface="Tahoma" panose="020B0604030504040204" pitchFamily="34" charset="0"/>
              </a:rPr>
              <a:t>do</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55" dirty="0">
                <a:solidFill>
                  <a:srgbClr val="002B59"/>
                </a:solidFill>
                <a:latin typeface="Tahoma" panose="020B0604030504040204" pitchFamily="34" charset="0"/>
                <a:ea typeface="Tahoma" panose="020B0604030504040204" pitchFamily="34" charset="0"/>
                <a:cs typeface="Tahoma" panose="020B0604030504040204" pitchFamily="34" charset="0"/>
              </a:rPr>
              <a:t>after</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75" dirty="0">
                <a:solidFill>
                  <a:srgbClr val="002B59"/>
                </a:solidFill>
                <a:latin typeface="Tahoma" panose="020B0604030504040204" pitchFamily="34" charset="0"/>
                <a:ea typeface="Tahoma" panose="020B0604030504040204" pitchFamily="34" charset="0"/>
                <a:cs typeface="Tahoma" panose="020B0604030504040204" pitchFamily="34" charset="0"/>
              </a:rPr>
              <a:t>school</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a:p>
            <a:pPr marL="469900" marR="294640" indent="-457200">
              <a:lnSpc>
                <a:spcPct val="116100"/>
              </a:lnSpc>
              <a:spcAft>
                <a:spcPts val="1200"/>
              </a:spcAft>
              <a:buFont typeface="Arial" panose="020B0604020202020204" pitchFamily="34" charset="0"/>
              <a:buChar char="•"/>
            </a:pPr>
            <a:r>
              <a:rPr lang="en-US" sz="3200" spc="-95" dirty="0">
                <a:solidFill>
                  <a:srgbClr val="002B59"/>
                </a:solidFill>
                <a:latin typeface="Tahoma" panose="020B0604030504040204" pitchFamily="34" charset="0"/>
                <a:ea typeface="Tahoma" panose="020B0604030504040204" pitchFamily="34" charset="0"/>
                <a:cs typeface="Tahoma" panose="020B0604030504040204" pitchFamily="34" charset="0"/>
              </a:rPr>
              <a:t>RESEARCH</a:t>
            </a:r>
            <a:r>
              <a:rPr lang="en-US" sz="3200" spc="-185" dirty="0">
                <a:solidFill>
                  <a:srgbClr val="002B59"/>
                </a:solidFill>
                <a:latin typeface="Tahoma" panose="020B0604030504040204" pitchFamily="34" charset="0"/>
                <a:ea typeface="Tahoma" panose="020B0604030504040204" pitchFamily="34" charset="0"/>
                <a:cs typeface="Tahoma" panose="020B0604030504040204" pitchFamily="34" charset="0"/>
              </a:rPr>
              <a:t> careers, workplaces, </a:t>
            </a:r>
            <a:r>
              <a:rPr lang="en-US" sz="3200" spc="-10" dirty="0">
                <a:solidFill>
                  <a:srgbClr val="002B59"/>
                </a:solidFill>
                <a:latin typeface="Tahoma" panose="020B0604030504040204" pitchFamily="34" charset="0"/>
                <a:ea typeface="Tahoma" panose="020B0604030504040204" pitchFamily="34" charset="0"/>
                <a:cs typeface="Tahoma" panose="020B0604030504040204" pitchFamily="34" charset="0"/>
              </a:rPr>
              <a:t>further </a:t>
            </a:r>
            <a:r>
              <a:rPr lang="en-US" sz="3200" spc="-140" dirty="0">
                <a:solidFill>
                  <a:srgbClr val="002B59"/>
                </a:solidFill>
                <a:latin typeface="Tahoma" panose="020B0604030504040204" pitchFamily="34" charset="0"/>
                <a:ea typeface="Tahoma" panose="020B0604030504040204" pitchFamily="34" charset="0"/>
                <a:cs typeface="Tahoma" panose="020B0604030504040204" pitchFamily="34" charset="0"/>
              </a:rPr>
              <a:t>education</a:t>
            </a:r>
            <a:r>
              <a:rPr lang="en-US" sz="3200" spc="-17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105" dirty="0">
                <a:solidFill>
                  <a:srgbClr val="002B59"/>
                </a:solidFill>
                <a:latin typeface="Tahoma" panose="020B0604030504040204" pitchFamily="34" charset="0"/>
                <a:ea typeface="Tahoma" panose="020B0604030504040204" pitchFamily="34" charset="0"/>
                <a:cs typeface="Tahoma" panose="020B0604030504040204" pitchFamily="34" charset="0"/>
              </a:rPr>
              <a:t>and</a:t>
            </a:r>
            <a:r>
              <a:rPr lang="en-US" sz="3200" spc="-17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10" dirty="0">
                <a:solidFill>
                  <a:srgbClr val="002B59"/>
                </a:solidFill>
                <a:latin typeface="Tahoma" panose="020B0604030504040204" pitchFamily="34" charset="0"/>
                <a:ea typeface="Tahoma" panose="020B0604030504040204" pitchFamily="34" charset="0"/>
                <a:cs typeface="Tahoma" panose="020B0604030504040204" pitchFamily="34" charset="0"/>
              </a:rPr>
              <a:t>training </a:t>
            </a:r>
          </a:p>
          <a:p>
            <a:pPr marL="469900" marR="294640" indent="-457200">
              <a:lnSpc>
                <a:spcPct val="116100"/>
              </a:lnSpc>
              <a:spcAft>
                <a:spcPts val="1200"/>
              </a:spcAft>
              <a:buFont typeface="Arial" panose="020B0604020202020204" pitchFamily="34" charset="0"/>
              <a:buChar char="•"/>
            </a:pPr>
            <a:r>
              <a:rPr lang="en-US" sz="3200" spc="-10" dirty="0">
                <a:solidFill>
                  <a:srgbClr val="002B59"/>
                </a:solidFill>
                <a:latin typeface="Tahoma" panose="020B0604030504040204" pitchFamily="34" charset="0"/>
                <a:ea typeface="Tahoma" panose="020B0604030504040204" pitchFamily="34" charset="0"/>
                <a:cs typeface="Tahoma" panose="020B0604030504040204" pitchFamily="34" charset="0"/>
              </a:rPr>
              <a:t>DISCOVER pathways to get where you want to go</a:t>
            </a:r>
          </a:p>
          <a:p>
            <a:pPr marL="12700" marR="5080">
              <a:lnSpc>
                <a:spcPct val="150000"/>
              </a:lnSpc>
            </a:pPr>
            <a:endParaRPr sz="2000" dirty="0">
              <a:latin typeface="Tahoma"/>
              <a:cs typeface="Tahoma"/>
            </a:endParaRPr>
          </a:p>
        </p:txBody>
      </p:sp>
      <p:pic>
        <p:nvPicPr>
          <p:cNvPr id="11" name="Picture 10">
            <a:extLst>
              <a:ext uri="{FF2B5EF4-FFF2-40B4-BE49-F238E27FC236}">
                <a16:creationId xmlns:a16="http://schemas.microsoft.com/office/drawing/2014/main" id="{E3E101EB-BD15-7FB7-9271-74DFD0456BAB}"/>
              </a:ext>
            </a:extLst>
          </p:cNvPr>
          <p:cNvPicPr>
            <a:picLocks noChangeAspect="1"/>
          </p:cNvPicPr>
          <p:nvPr/>
        </p:nvPicPr>
        <p:blipFill>
          <a:blip r:embed="rId3"/>
          <a:stretch>
            <a:fillRect/>
          </a:stretch>
        </p:blipFill>
        <p:spPr>
          <a:xfrm>
            <a:off x="16230600" y="8983139"/>
            <a:ext cx="1700931" cy="981541"/>
          </a:xfrm>
          <a:prstGeom prst="rect">
            <a:avLst/>
          </a:prstGeom>
        </p:spPr>
      </p:pic>
      <p:pic>
        <p:nvPicPr>
          <p:cNvPr id="3" name="Picture 2">
            <a:extLst>
              <a:ext uri="{FF2B5EF4-FFF2-40B4-BE49-F238E27FC236}">
                <a16:creationId xmlns:a16="http://schemas.microsoft.com/office/drawing/2014/main" id="{13398602-1E69-0478-C27A-630D9C132859}"/>
              </a:ext>
            </a:extLst>
          </p:cNvPr>
          <p:cNvPicPr>
            <a:picLocks noChangeAspect="1"/>
          </p:cNvPicPr>
          <p:nvPr/>
        </p:nvPicPr>
        <p:blipFill>
          <a:blip r:embed="rId4"/>
          <a:stretch>
            <a:fillRect/>
          </a:stretch>
        </p:blipFill>
        <p:spPr>
          <a:xfrm>
            <a:off x="8077200" y="3236558"/>
            <a:ext cx="8492464" cy="103641"/>
          </a:xfrm>
          <a:prstGeom prst="rect">
            <a:avLst/>
          </a:prstGeom>
        </p:spPr>
      </p:pic>
      <p:pic>
        <p:nvPicPr>
          <p:cNvPr id="5" name="Picture 4">
            <a:extLst>
              <a:ext uri="{FF2B5EF4-FFF2-40B4-BE49-F238E27FC236}">
                <a16:creationId xmlns:a16="http://schemas.microsoft.com/office/drawing/2014/main" id="{2C4EC129-D293-013A-20F4-4C366F97BA69}"/>
              </a:ext>
            </a:extLst>
          </p:cNvPr>
          <p:cNvPicPr>
            <a:picLocks noChangeAspect="1"/>
          </p:cNvPicPr>
          <p:nvPr/>
        </p:nvPicPr>
        <p:blipFill>
          <a:blip r:embed="rId5"/>
          <a:stretch>
            <a:fillRect/>
          </a:stretch>
        </p:blipFill>
        <p:spPr>
          <a:xfrm>
            <a:off x="0" y="2157"/>
            <a:ext cx="7090263" cy="1028484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086600" cy="10286999"/>
          </a:xfrm>
          <a:prstGeom prst="rect">
            <a:avLst/>
          </a:prstGeom>
        </p:spPr>
      </p:pic>
      <p:sp>
        <p:nvSpPr>
          <p:cNvPr id="5" name="object 5"/>
          <p:cNvSpPr txBox="1">
            <a:spLocks noGrp="1"/>
          </p:cNvSpPr>
          <p:nvPr>
            <p:ph type="title"/>
          </p:nvPr>
        </p:nvSpPr>
        <p:spPr>
          <a:xfrm>
            <a:off x="8382000" y="1292273"/>
            <a:ext cx="8686800" cy="1851789"/>
          </a:xfrm>
          <a:prstGeom prst="rect">
            <a:avLst/>
          </a:prstGeom>
        </p:spPr>
        <p:txBody>
          <a:bodyPr vert="horz" wrap="square" lIns="0" tIns="30480" rIns="0" bIns="0" rtlCol="0">
            <a:spAutoFit/>
          </a:bodyPr>
          <a:lstStyle/>
          <a:p>
            <a:pPr marL="12700" marR="5080">
              <a:lnSpc>
                <a:spcPts val="7130"/>
              </a:lnSpc>
              <a:spcBef>
                <a:spcPts val="240"/>
              </a:spcBef>
            </a:pPr>
            <a:r>
              <a:rPr sz="6000" spc="-400" dirty="0"/>
              <a:t>How</a:t>
            </a:r>
            <a:r>
              <a:rPr sz="6000" spc="-420" dirty="0"/>
              <a:t> </a:t>
            </a:r>
            <a:r>
              <a:rPr sz="6000" spc="-250" dirty="0"/>
              <a:t>do</a:t>
            </a:r>
            <a:r>
              <a:rPr sz="6000" spc="-420" dirty="0"/>
              <a:t> </a:t>
            </a:r>
            <a:r>
              <a:rPr sz="6000" spc="-200" dirty="0"/>
              <a:t>you</a:t>
            </a:r>
            <a:r>
              <a:rPr sz="6000" spc="-420" dirty="0"/>
              <a:t> </a:t>
            </a:r>
            <a:r>
              <a:rPr sz="6000" spc="-345" dirty="0"/>
              <a:t>complete </a:t>
            </a:r>
            <a:r>
              <a:rPr sz="6000" spc="-360" dirty="0"/>
              <a:t>a</a:t>
            </a:r>
            <a:r>
              <a:rPr sz="6000" spc="-400" dirty="0"/>
              <a:t> </a:t>
            </a:r>
            <a:r>
              <a:rPr sz="6000" spc="-200" dirty="0"/>
              <a:t>Morrisby</a:t>
            </a:r>
            <a:r>
              <a:rPr sz="6000" spc="-400" dirty="0"/>
              <a:t> </a:t>
            </a:r>
            <a:r>
              <a:rPr sz="6000" spc="-60" dirty="0"/>
              <a:t>Profile</a:t>
            </a:r>
            <a:r>
              <a:rPr lang="en-AU" sz="6000" spc="-60" dirty="0"/>
              <a:t>?</a:t>
            </a:r>
            <a:endParaRPr sz="6000" dirty="0"/>
          </a:p>
        </p:txBody>
      </p:sp>
      <p:sp>
        <p:nvSpPr>
          <p:cNvPr id="6" name="object 6"/>
          <p:cNvSpPr txBox="1"/>
          <p:nvPr/>
        </p:nvSpPr>
        <p:spPr>
          <a:xfrm>
            <a:off x="8482216" y="4672610"/>
            <a:ext cx="8486368" cy="3454792"/>
          </a:xfrm>
          <a:prstGeom prst="rect">
            <a:avLst/>
          </a:prstGeom>
        </p:spPr>
        <p:txBody>
          <a:bodyPr vert="horz" wrap="square" lIns="0" tIns="12700" rIns="0" bIns="0" rtlCol="0">
            <a:spAutoFit/>
          </a:bodyPr>
          <a:lstStyle/>
          <a:p>
            <a:pPr marL="355600" marR="5080" indent="-342900">
              <a:spcBef>
                <a:spcPts val="100"/>
              </a:spcBef>
              <a:spcAft>
                <a:spcPts val="1800"/>
              </a:spcAft>
              <a:buFont typeface="Arial" panose="020B0604020202020204" pitchFamily="34" charset="0"/>
              <a:buChar char="•"/>
            </a:pPr>
            <a:r>
              <a:rPr lang="en-AU" sz="3200" spc="85" dirty="0">
                <a:solidFill>
                  <a:srgbClr val="002B59"/>
                </a:solidFill>
                <a:latin typeface="Tahoma"/>
                <a:cs typeface="Tahoma"/>
              </a:rPr>
              <a:t>C</a:t>
            </a:r>
            <a:r>
              <a:rPr lang="en-AU" sz="3200" spc="-120" dirty="0">
                <a:solidFill>
                  <a:srgbClr val="002B59"/>
                </a:solidFill>
                <a:latin typeface="Tahoma"/>
                <a:cs typeface="Tahoma"/>
              </a:rPr>
              <a:t>omplete a series of questions on a </a:t>
            </a:r>
            <a:r>
              <a:rPr lang="en-AU" sz="3200" spc="-120" dirty="0">
                <a:solidFill>
                  <a:srgbClr val="002B59"/>
                </a:solidFill>
                <a:latin typeface="Tahoma" panose="020B0604030504040204" pitchFamily="34" charset="0"/>
                <a:ea typeface="Tahoma" panose="020B0604030504040204" pitchFamily="34" charset="0"/>
                <a:cs typeface="Tahoma" panose="020B0604030504040204" pitchFamily="34" charset="0"/>
              </a:rPr>
              <a:t>laptop or computer</a:t>
            </a:r>
            <a:r>
              <a:rPr sz="3200" spc="-114" dirty="0">
                <a:solidFill>
                  <a:srgbClr val="002B59"/>
                </a:solidFill>
                <a:latin typeface="Tahoma" panose="020B0604030504040204" pitchFamily="34" charset="0"/>
                <a:ea typeface="Tahoma" panose="020B0604030504040204" pitchFamily="34" charset="0"/>
                <a:cs typeface="Tahoma" panose="020B0604030504040204" pitchFamily="34" charset="0"/>
              </a:rPr>
              <a:t> </a:t>
            </a:r>
            <a:endParaRPr lang="en-AU" sz="3200" spc="-114" dirty="0">
              <a:solidFill>
                <a:srgbClr val="002B59"/>
              </a:solidFill>
              <a:latin typeface="Tahoma" panose="020B0604030504040204" pitchFamily="34" charset="0"/>
              <a:ea typeface="Tahoma" panose="020B0604030504040204" pitchFamily="34" charset="0"/>
              <a:cs typeface="Tahoma" panose="020B0604030504040204" pitchFamily="34" charset="0"/>
            </a:endParaRPr>
          </a:p>
          <a:p>
            <a:pPr marL="355600" marR="5080" indent="-342900">
              <a:spcBef>
                <a:spcPts val="100"/>
              </a:spcBef>
              <a:spcAft>
                <a:spcPts val="1800"/>
              </a:spcAft>
              <a:buFont typeface="Arial" panose="020B0604020202020204" pitchFamily="34" charset="0"/>
              <a:buChar char="•"/>
            </a:pPr>
            <a:r>
              <a:rPr lang="en-US" sz="3200" spc="-114" dirty="0">
                <a:solidFill>
                  <a:srgbClr val="002B59"/>
                </a:solidFill>
                <a:latin typeface="Tahoma" panose="020B0604030504040204" pitchFamily="34" charset="0"/>
                <a:ea typeface="Tahoma" panose="020B0604030504040204" pitchFamily="34" charset="0"/>
                <a:cs typeface="Tahoma" panose="020B0604030504040204" pitchFamily="34" charset="0"/>
              </a:rPr>
              <a:t>Y</a:t>
            </a:r>
            <a:r>
              <a:rPr lang="en-US" sz="3200" spc="60" dirty="0">
                <a:solidFill>
                  <a:srgbClr val="002B59"/>
                </a:solidFill>
                <a:latin typeface="Tahoma" panose="020B0604030504040204" pitchFamily="34" charset="0"/>
                <a:ea typeface="Tahoma" panose="020B0604030504040204" pitchFamily="34" charset="0"/>
                <a:cs typeface="Tahoma" panose="020B0604030504040204" pitchFamily="34" charset="0"/>
              </a:rPr>
              <a:t>ou </a:t>
            </a:r>
            <a:r>
              <a:rPr lang="en-US" sz="3200" spc="70" dirty="0">
                <a:solidFill>
                  <a:srgbClr val="002B59"/>
                </a:solidFill>
                <a:latin typeface="Tahoma" panose="020B0604030504040204" pitchFamily="34" charset="0"/>
                <a:ea typeface="Tahoma" panose="020B0604030504040204" pitchFamily="34" charset="0"/>
                <a:cs typeface="Tahoma" panose="020B0604030504040204" pitchFamily="34" charset="0"/>
              </a:rPr>
              <a:t>don’t</a:t>
            </a:r>
            <a:r>
              <a:rPr lang="en-US" sz="3200" spc="-10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100" dirty="0">
                <a:solidFill>
                  <a:srgbClr val="002B59"/>
                </a:solidFill>
                <a:latin typeface="Tahoma" panose="020B0604030504040204" pitchFamily="34" charset="0"/>
                <a:ea typeface="Tahoma" panose="020B0604030504040204" pitchFamily="34" charset="0"/>
                <a:cs typeface="Tahoma" panose="020B0604030504040204" pitchFamily="34" charset="0"/>
              </a:rPr>
              <a:t>need</a:t>
            </a:r>
            <a:r>
              <a:rPr lang="en-US" sz="3200" spc="-10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90" dirty="0">
                <a:solidFill>
                  <a:srgbClr val="002B59"/>
                </a:solidFill>
                <a:latin typeface="Tahoma" panose="020B0604030504040204" pitchFamily="34" charset="0"/>
                <a:ea typeface="Tahoma" panose="020B0604030504040204" pitchFamily="34" charset="0"/>
                <a:cs typeface="Tahoma" panose="020B0604030504040204" pitchFamily="34" charset="0"/>
              </a:rPr>
              <a:t>to</a:t>
            </a:r>
            <a:r>
              <a:rPr lang="en-US" sz="3200" spc="-9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002B59"/>
                </a:solidFill>
                <a:latin typeface="Tahoma" panose="020B0604030504040204" pitchFamily="34" charset="0"/>
                <a:ea typeface="Tahoma" panose="020B0604030504040204" pitchFamily="34" charset="0"/>
                <a:cs typeface="Tahoma" panose="020B0604030504040204" pitchFamily="34" charset="0"/>
              </a:rPr>
              <a:t>‘study’</a:t>
            </a:r>
            <a:r>
              <a:rPr lang="en-US" sz="3200" spc="-10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90" dirty="0">
                <a:solidFill>
                  <a:srgbClr val="002B59"/>
                </a:solidFill>
                <a:latin typeface="Tahoma" panose="020B0604030504040204" pitchFamily="34" charset="0"/>
                <a:ea typeface="Tahoma" panose="020B0604030504040204" pitchFamily="34" charset="0"/>
                <a:cs typeface="Tahoma" panose="020B0604030504040204" pitchFamily="34" charset="0"/>
              </a:rPr>
              <a:t>to</a:t>
            </a:r>
            <a:r>
              <a:rPr lang="en-US" sz="3200" spc="-100" dirty="0">
                <a:solidFill>
                  <a:srgbClr val="002B59"/>
                </a:solidFill>
                <a:latin typeface="Tahoma" panose="020B0604030504040204" pitchFamily="34" charset="0"/>
                <a:ea typeface="Tahoma" panose="020B0604030504040204" pitchFamily="34" charset="0"/>
                <a:cs typeface="Tahoma" panose="020B0604030504040204" pitchFamily="34" charset="0"/>
              </a:rPr>
              <a:t> answer the questions</a:t>
            </a:r>
            <a:endParaRPr lang="en-US" sz="3200" spc="90" dirty="0">
              <a:solidFill>
                <a:srgbClr val="002B59"/>
              </a:solidFill>
              <a:latin typeface="Tahoma" panose="020B0604030504040204" pitchFamily="34" charset="0"/>
              <a:ea typeface="Tahoma" panose="020B0604030504040204" pitchFamily="34" charset="0"/>
              <a:cs typeface="Tahoma" panose="020B0604030504040204" pitchFamily="34" charset="0"/>
            </a:endParaRPr>
          </a:p>
          <a:p>
            <a:pPr marL="355600" marR="5080" indent="-342900">
              <a:spcBef>
                <a:spcPts val="100"/>
              </a:spcBef>
              <a:spcAft>
                <a:spcPts val="1800"/>
              </a:spcAft>
              <a:buFont typeface="Arial" panose="020B0604020202020204" pitchFamily="34" charset="0"/>
              <a:buChar char="•"/>
            </a:pPr>
            <a:r>
              <a:rPr lang="en-US" sz="3200" spc="55" dirty="0">
                <a:solidFill>
                  <a:srgbClr val="002060"/>
                </a:solidFill>
                <a:latin typeface="Tahoma" panose="020B0604030504040204" pitchFamily="34" charset="0"/>
                <a:ea typeface="Tahoma" panose="020B0604030504040204" pitchFamily="34" charset="0"/>
                <a:cs typeface="Tahoma" panose="020B0604030504040204" pitchFamily="34" charset="0"/>
              </a:rPr>
              <a:t>You may have teachers or learning support staff in the room to help you</a:t>
            </a:r>
          </a:p>
        </p:txBody>
      </p:sp>
      <p:pic>
        <p:nvPicPr>
          <p:cNvPr id="10" name="Picture 9">
            <a:extLst>
              <a:ext uri="{FF2B5EF4-FFF2-40B4-BE49-F238E27FC236}">
                <a16:creationId xmlns:a16="http://schemas.microsoft.com/office/drawing/2014/main" id="{35D6862B-70B3-7607-25F4-DC9E384DA543}"/>
              </a:ext>
            </a:extLst>
          </p:cNvPr>
          <p:cNvPicPr>
            <a:picLocks noChangeAspect="1"/>
          </p:cNvPicPr>
          <p:nvPr/>
        </p:nvPicPr>
        <p:blipFill>
          <a:blip r:embed="rId4"/>
          <a:stretch>
            <a:fillRect/>
          </a:stretch>
        </p:blipFill>
        <p:spPr>
          <a:xfrm>
            <a:off x="8482216" y="3721619"/>
            <a:ext cx="8486368" cy="103641"/>
          </a:xfrm>
          <a:prstGeom prst="rect">
            <a:avLst/>
          </a:prstGeom>
        </p:spPr>
      </p:pic>
      <p:pic>
        <p:nvPicPr>
          <p:cNvPr id="3" name="Picture 2">
            <a:extLst>
              <a:ext uri="{FF2B5EF4-FFF2-40B4-BE49-F238E27FC236}">
                <a16:creationId xmlns:a16="http://schemas.microsoft.com/office/drawing/2014/main" id="{92F1AD35-62B6-E609-852C-EB86CB0B58DF}"/>
              </a:ext>
            </a:extLst>
          </p:cNvPr>
          <p:cNvPicPr>
            <a:picLocks noChangeAspect="1"/>
          </p:cNvPicPr>
          <p:nvPr/>
        </p:nvPicPr>
        <p:blipFill>
          <a:blip r:embed="rId5"/>
          <a:stretch>
            <a:fillRect/>
          </a:stretch>
        </p:blipFill>
        <p:spPr>
          <a:xfrm>
            <a:off x="16230600" y="9020473"/>
            <a:ext cx="1700931" cy="9815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27917" y="3716424"/>
            <a:ext cx="3681729" cy="3574697"/>
          </a:xfrm>
          <a:prstGeom prst="rect">
            <a:avLst/>
          </a:prstGeom>
        </p:spPr>
        <p:txBody>
          <a:bodyPr vert="horz" wrap="square" lIns="0" tIns="34925" rIns="0" bIns="0" rtlCol="0">
            <a:spAutoFit/>
          </a:bodyPr>
          <a:lstStyle/>
          <a:p>
            <a:pPr marL="12700" marR="5080">
              <a:lnSpc>
                <a:spcPts val="6900"/>
              </a:lnSpc>
              <a:spcBef>
                <a:spcPts val="275"/>
              </a:spcBef>
            </a:pPr>
            <a:r>
              <a:rPr lang="en-AU" sz="6000" spc="-430" dirty="0"/>
              <a:t>What </a:t>
            </a:r>
            <a:br>
              <a:rPr lang="en-AU" sz="6000" spc="-430" dirty="0"/>
            </a:br>
            <a:r>
              <a:rPr lang="en-AU" sz="6000" spc="-430" dirty="0"/>
              <a:t>do the questions look like? </a:t>
            </a:r>
            <a:endParaRPr sz="6000" dirty="0"/>
          </a:p>
        </p:txBody>
      </p:sp>
      <p:sp>
        <p:nvSpPr>
          <p:cNvPr id="15" name="TextBox 14">
            <a:extLst>
              <a:ext uri="{FF2B5EF4-FFF2-40B4-BE49-F238E27FC236}">
                <a16:creationId xmlns:a16="http://schemas.microsoft.com/office/drawing/2014/main" id="{28D1F4A5-50D2-29E9-8E60-61A9A8A3A1C3}"/>
              </a:ext>
            </a:extLst>
          </p:cNvPr>
          <p:cNvSpPr txBox="1"/>
          <p:nvPr/>
        </p:nvSpPr>
        <p:spPr>
          <a:xfrm>
            <a:off x="5504795" y="602038"/>
            <a:ext cx="9448800" cy="1446550"/>
          </a:xfrm>
          <a:prstGeom prst="rect">
            <a:avLst/>
          </a:prstGeom>
          <a:noFill/>
        </p:spPr>
        <p:txBody>
          <a:bodyPr wrap="square" rtlCol="0">
            <a:spAutoFit/>
          </a:bodyPr>
          <a:lstStyle/>
          <a:p>
            <a:pPr algn="ctr"/>
            <a:r>
              <a:rPr lang="en-AU" sz="4800" b="1" i="1" dirty="0">
                <a:solidFill>
                  <a:srgbClr val="002060"/>
                </a:solidFill>
                <a:latin typeface="Arial Black" panose="020B0A04020102020204" pitchFamily="34" charset="0"/>
              </a:rPr>
              <a:t>INTERESTS </a:t>
            </a:r>
          </a:p>
          <a:p>
            <a:pPr algn="ctr"/>
            <a:r>
              <a:rPr lang="en-AU" sz="4000" b="1" i="1" dirty="0">
                <a:solidFill>
                  <a:srgbClr val="002060"/>
                </a:solidFill>
                <a:latin typeface="Arial Black" panose="020B0A04020102020204" pitchFamily="34" charset="0"/>
              </a:rPr>
              <a:t>- Sample Questions</a:t>
            </a:r>
          </a:p>
        </p:txBody>
      </p:sp>
      <p:cxnSp>
        <p:nvCxnSpPr>
          <p:cNvPr id="5" name="Connector: Curved 4">
            <a:extLst>
              <a:ext uri="{FF2B5EF4-FFF2-40B4-BE49-F238E27FC236}">
                <a16:creationId xmlns:a16="http://schemas.microsoft.com/office/drawing/2014/main" id="{1583DFEF-6FF4-7313-44FF-514CB645F10F}"/>
              </a:ext>
            </a:extLst>
          </p:cNvPr>
          <p:cNvCxnSpPr>
            <a:cxnSpLocks/>
          </p:cNvCxnSpPr>
          <p:nvPr/>
        </p:nvCxnSpPr>
        <p:spPr>
          <a:xfrm rot="10800000" flipV="1">
            <a:off x="15697201" y="3356153"/>
            <a:ext cx="1383664" cy="72054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24244471-4B8E-DDB8-1FA7-79B57FB81D3B}"/>
              </a:ext>
            </a:extLst>
          </p:cNvPr>
          <p:cNvCxnSpPr>
            <a:cxnSpLocks/>
          </p:cNvCxnSpPr>
          <p:nvPr/>
        </p:nvCxnSpPr>
        <p:spPr>
          <a:xfrm rot="10800000" flipV="1">
            <a:off x="15697201" y="6570575"/>
            <a:ext cx="1383664" cy="72054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5B999D-AB1C-01D6-7640-BBBF16EE72EC}"/>
              </a:ext>
            </a:extLst>
          </p:cNvPr>
          <p:cNvSpPr txBox="1"/>
          <p:nvPr/>
        </p:nvSpPr>
        <p:spPr>
          <a:xfrm rot="19812734">
            <a:off x="15697201" y="4037456"/>
            <a:ext cx="1904999" cy="707886"/>
          </a:xfrm>
          <a:prstGeom prst="rect">
            <a:avLst/>
          </a:prstGeom>
          <a:noFill/>
        </p:spPr>
        <p:txBody>
          <a:bodyPr wrap="square" rtlCol="0">
            <a:spAutoFit/>
          </a:bodyPr>
          <a:lstStyle/>
          <a:p>
            <a:r>
              <a:rPr lang="en-AU" sz="2000" i="1" dirty="0"/>
              <a:t>Choose ONE answer</a:t>
            </a:r>
          </a:p>
        </p:txBody>
      </p:sp>
      <p:pic>
        <p:nvPicPr>
          <p:cNvPr id="11" name="Picture 10">
            <a:extLst>
              <a:ext uri="{FF2B5EF4-FFF2-40B4-BE49-F238E27FC236}">
                <a16:creationId xmlns:a16="http://schemas.microsoft.com/office/drawing/2014/main" id="{166A9AF1-E8AB-8CA0-EF29-7374DE184B08}"/>
              </a:ext>
            </a:extLst>
          </p:cNvPr>
          <p:cNvPicPr>
            <a:picLocks noChangeAspect="1"/>
          </p:cNvPicPr>
          <p:nvPr/>
        </p:nvPicPr>
        <p:blipFill>
          <a:blip r:embed="rId3"/>
          <a:stretch>
            <a:fillRect/>
          </a:stretch>
        </p:blipFill>
        <p:spPr>
          <a:xfrm>
            <a:off x="15532736" y="6930848"/>
            <a:ext cx="2072820" cy="1682642"/>
          </a:xfrm>
          <a:prstGeom prst="rect">
            <a:avLst/>
          </a:prstGeom>
        </p:spPr>
      </p:pic>
      <p:pic>
        <p:nvPicPr>
          <p:cNvPr id="14" name="Picture 13">
            <a:extLst>
              <a:ext uri="{FF2B5EF4-FFF2-40B4-BE49-F238E27FC236}">
                <a16:creationId xmlns:a16="http://schemas.microsoft.com/office/drawing/2014/main" id="{941B35F3-AF0A-F99C-BE2F-B1FC7D90365B}"/>
              </a:ext>
            </a:extLst>
          </p:cNvPr>
          <p:cNvPicPr>
            <a:picLocks noChangeAspect="1"/>
          </p:cNvPicPr>
          <p:nvPr/>
        </p:nvPicPr>
        <p:blipFill>
          <a:blip r:embed="rId4"/>
          <a:stretch>
            <a:fillRect/>
          </a:stretch>
        </p:blipFill>
        <p:spPr>
          <a:xfrm>
            <a:off x="5532504" y="2485472"/>
            <a:ext cx="9421091" cy="3182454"/>
          </a:xfrm>
          <a:prstGeom prst="rect">
            <a:avLst/>
          </a:prstGeom>
        </p:spPr>
      </p:pic>
      <p:pic>
        <p:nvPicPr>
          <p:cNvPr id="17" name="Picture 16">
            <a:extLst>
              <a:ext uri="{FF2B5EF4-FFF2-40B4-BE49-F238E27FC236}">
                <a16:creationId xmlns:a16="http://schemas.microsoft.com/office/drawing/2014/main" id="{AA422A89-5EE0-898B-38E4-C17E52959F98}"/>
              </a:ext>
            </a:extLst>
          </p:cNvPr>
          <p:cNvPicPr>
            <a:picLocks noChangeAspect="1"/>
          </p:cNvPicPr>
          <p:nvPr/>
        </p:nvPicPr>
        <p:blipFill>
          <a:blip r:embed="rId5"/>
          <a:stretch>
            <a:fillRect/>
          </a:stretch>
        </p:blipFill>
        <p:spPr>
          <a:xfrm>
            <a:off x="5518650" y="5981700"/>
            <a:ext cx="9421091" cy="3099044"/>
          </a:xfrm>
          <a:prstGeom prst="rect">
            <a:avLst/>
          </a:prstGeom>
        </p:spPr>
      </p:pic>
      <p:pic>
        <p:nvPicPr>
          <p:cNvPr id="2" name="Picture 1">
            <a:extLst>
              <a:ext uri="{FF2B5EF4-FFF2-40B4-BE49-F238E27FC236}">
                <a16:creationId xmlns:a16="http://schemas.microsoft.com/office/drawing/2014/main" id="{5D044B3D-9329-97B2-FF45-E1E903F07A1D}"/>
              </a:ext>
            </a:extLst>
          </p:cNvPr>
          <p:cNvPicPr>
            <a:picLocks noChangeAspect="1"/>
          </p:cNvPicPr>
          <p:nvPr/>
        </p:nvPicPr>
        <p:blipFill>
          <a:blip r:embed="rId6"/>
          <a:stretch>
            <a:fillRect/>
          </a:stretch>
        </p:blipFill>
        <p:spPr>
          <a:xfrm>
            <a:off x="377451" y="8953500"/>
            <a:ext cx="1700931" cy="9815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8F5F-6347-E341-724E-B0D43B098DC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774F8A7-3B0B-4FCC-0A96-0B1C32CF0461}"/>
              </a:ext>
            </a:extLst>
          </p:cNvPr>
          <p:cNvSpPr txBox="1">
            <a:spLocks noGrp="1"/>
          </p:cNvSpPr>
          <p:nvPr>
            <p:ph type="title"/>
          </p:nvPr>
        </p:nvSpPr>
        <p:spPr>
          <a:xfrm>
            <a:off x="1180212" y="3716424"/>
            <a:ext cx="3962401" cy="3574697"/>
          </a:xfrm>
          <a:prstGeom prst="rect">
            <a:avLst/>
          </a:prstGeom>
        </p:spPr>
        <p:txBody>
          <a:bodyPr vert="horz" wrap="square" lIns="0" tIns="34925" rIns="0" bIns="0" rtlCol="0">
            <a:spAutoFit/>
          </a:bodyPr>
          <a:lstStyle/>
          <a:p>
            <a:pPr marL="12700" marR="5080">
              <a:lnSpc>
                <a:spcPts val="6900"/>
              </a:lnSpc>
              <a:spcBef>
                <a:spcPts val="275"/>
              </a:spcBef>
            </a:pPr>
            <a:r>
              <a:rPr lang="en-AU" sz="6000" spc="-430" dirty="0"/>
              <a:t>What </a:t>
            </a:r>
            <a:br>
              <a:rPr lang="en-AU" sz="6000" spc="-430" dirty="0"/>
            </a:br>
            <a:r>
              <a:rPr lang="en-AU" sz="6000" spc="-430" dirty="0"/>
              <a:t>do the questions look like? </a:t>
            </a:r>
            <a:endParaRPr sz="6000" dirty="0"/>
          </a:p>
        </p:txBody>
      </p:sp>
      <p:sp>
        <p:nvSpPr>
          <p:cNvPr id="15" name="TextBox 14">
            <a:extLst>
              <a:ext uri="{FF2B5EF4-FFF2-40B4-BE49-F238E27FC236}">
                <a16:creationId xmlns:a16="http://schemas.microsoft.com/office/drawing/2014/main" id="{21226592-484C-0F2D-7432-8CEE2ECE6FDA}"/>
              </a:ext>
            </a:extLst>
          </p:cNvPr>
          <p:cNvSpPr txBox="1"/>
          <p:nvPr/>
        </p:nvSpPr>
        <p:spPr>
          <a:xfrm>
            <a:off x="2346370" y="597623"/>
            <a:ext cx="15873729" cy="1446550"/>
          </a:xfrm>
          <a:prstGeom prst="rect">
            <a:avLst/>
          </a:prstGeom>
          <a:noFill/>
        </p:spPr>
        <p:txBody>
          <a:bodyPr wrap="square" rtlCol="0">
            <a:spAutoFit/>
          </a:bodyPr>
          <a:lstStyle/>
          <a:p>
            <a:pPr algn="ctr"/>
            <a:r>
              <a:rPr lang="en-AU" sz="4800" b="1" i="1" dirty="0">
                <a:solidFill>
                  <a:srgbClr val="002060"/>
                </a:solidFill>
                <a:latin typeface="Arial Black" panose="020B0A04020102020204" pitchFamily="34" charset="0"/>
              </a:rPr>
              <a:t>PERSONALITY </a:t>
            </a:r>
          </a:p>
          <a:p>
            <a:pPr algn="ctr"/>
            <a:r>
              <a:rPr lang="en-AU" sz="4000" b="1" i="1" dirty="0">
                <a:solidFill>
                  <a:srgbClr val="002060"/>
                </a:solidFill>
                <a:latin typeface="Arial Black" panose="020B0A04020102020204" pitchFamily="34" charset="0"/>
              </a:rPr>
              <a:t>- Sample Questions</a:t>
            </a:r>
          </a:p>
        </p:txBody>
      </p:sp>
      <p:cxnSp>
        <p:nvCxnSpPr>
          <p:cNvPr id="5" name="Connector: Curved 4">
            <a:extLst>
              <a:ext uri="{FF2B5EF4-FFF2-40B4-BE49-F238E27FC236}">
                <a16:creationId xmlns:a16="http://schemas.microsoft.com/office/drawing/2014/main" id="{45D92C5D-481C-B47B-3886-F76C9F4B3698}"/>
              </a:ext>
            </a:extLst>
          </p:cNvPr>
          <p:cNvCxnSpPr>
            <a:cxnSpLocks/>
          </p:cNvCxnSpPr>
          <p:nvPr/>
        </p:nvCxnSpPr>
        <p:spPr>
          <a:xfrm rot="10800000" flipV="1">
            <a:off x="15697201" y="3356153"/>
            <a:ext cx="1383664" cy="72054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E728DCE6-1DC4-0BA8-B79A-B69FFEDAF25D}"/>
              </a:ext>
            </a:extLst>
          </p:cNvPr>
          <p:cNvCxnSpPr>
            <a:cxnSpLocks/>
          </p:cNvCxnSpPr>
          <p:nvPr/>
        </p:nvCxnSpPr>
        <p:spPr>
          <a:xfrm rot="10800000" flipV="1">
            <a:off x="15697201" y="6570575"/>
            <a:ext cx="1383664" cy="72054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9A072FB-ACA9-C8A0-C685-3CF3AE65D6A4}"/>
              </a:ext>
            </a:extLst>
          </p:cNvPr>
          <p:cNvSpPr txBox="1"/>
          <p:nvPr/>
        </p:nvSpPr>
        <p:spPr>
          <a:xfrm rot="19812734">
            <a:off x="15697201" y="4037456"/>
            <a:ext cx="1904999" cy="707886"/>
          </a:xfrm>
          <a:prstGeom prst="rect">
            <a:avLst/>
          </a:prstGeom>
          <a:noFill/>
        </p:spPr>
        <p:txBody>
          <a:bodyPr wrap="square" rtlCol="0">
            <a:spAutoFit/>
          </a:bodyPr>
          <a:lstStyle/>
          <a:p>
            <a:r>
              <a:rPr lang="en-AU" sz="2000" i="1" dirty="0"/>
              <a:t>Choose ONE answer</a:t>
            </a:r>
          </a:p>
        </p:txBody>
      </p:sp>
      <p:pic>
        <p:nvPicPr>
          <p:cNvPr id="11" name="Picture 10">
            <a:extLst>
              <a:ext uri="{FF2B5EF4-FFF2-40B4-BE49-F238E27FC236}">
                <a16:creationId xmlns:a16="http://schemas.microsoft.com/office/drawing/2014/main" id="{B6AFA492-35AA-719A-D368-0F5715E0EF81}"/>
              </a:ext>
            </a:extLst>
          </p:cNvPr>
          <p:cNvPicPr>
            <a:picLocks noChangeAspect="1"/>
          </p:cNvPicPr>
          <p:nvPr/>
        </p:nvPicPr>
        <p:blipFill>
          <a:blip r:embed="rId3"/>
          <a:stretch>
            <a:fillRect/>
          </a:stretch>
        </p:blipFill>
        <p:spPr>
          <a:xfrm>
            <a:off x="15532736" y="6930848"/>
            <a:ext cx="2072820" cy="1682642"/>
          </a:xfrm>
          <a:prstGeom prst="rect">
            <a:avLst/>
          </a:prstGeom>
        </p:spPr>
      </p:pic>
      <p:pic>
        <p:nvPicPr>
          <p:cNvPr id="2" name="Picture 1">
            <a:extLst>
              <a:ext uri="{FF2B5EF4-FFF2-40B4-BE49-F238E27FC236}">
                <a16:creationId xmlns:a16="http://schemas.microsoft.com/office/drawing/2014/main" id="{21C6347B-9BB2-4F8A-3D1F-1905BA013D57}"/>
              </a:ext>
            </a:extLst>
          </p:cNvPr>
          <p:cNvPicPr>
            <a:picLocks noChangeAspect="1"/>
          </p:cNvPicPr>
          <p:nvPr/>
        </p:nvPicPr>
        <p:blipFill>
          <a:blip r:embed="rId4"/>
          <a:stretch>
            <a:fillRect/>
          </a:stretch>
        </p:blipFill>
        <p:spPr>
          <a:xfrm>
            <a:off x="5565353" y="2514831"/>
            <a:ext cx="9449619" cy="3279932"/>
          </a:xfrm>
          <a:prstGeom prst="rect">
            <a:avLst/>
          </a:prstGeom>
        </p:spPr>
      </p:pic>
      <p:pic>
        <p:nvPicPr>
          <p:cNvPr id="6" name="Picture 5">
            <a:extLst>
              <a:ext uri="{FF2B5EF4-FFF2-40B4-BE49-F238E27FC236}">
                <a16:creationId xmlns:a16="http://schemas.microsoft.com/office/drawing/2014/main" id="{EAA4C1ED-43E8-5D41-1D7B-9837CF44797F}"/>
              </a:ext>
            </a:extLst>
          </p:cNvPr>
          <p:cNvPicPr>
            <a:picLocks noChangeAspect="1"/>
          </p:cNvPicPr>
          <p:nvPr/>
        </p:nvPicPr>
        <p:blipFill>
          <a:blip r:embed="rId5"/>
          <a:stretch>
            <a:fillRect/>
          </a:stretch>
        </p:blipFill>
        <p:spPr>
          <a:xfrm>
            <a:off x="5558426" y="6132203"/>
            <a:ext cx="9449619" cy="3279932"/>
          </a:xfrm>
          <a:prstGeom prst="rect">
            <a:avLst/>
          </a:prstGeom>
        </p:spPr>
      </p:pic>
      <p:pic>
        <p:nvPicPr>
          <p:cNvPr id="7" name="Picture 6">
            <a:extLst>
              <a:ext uri="{FF2B5EF4-FFF2-40B4-BE49-F238E27FC236}">
                <a16:creationId xmlns:a16="http://schemas.microsoft.com/office/drawing/2014/main" id="{CC9A94A9-E61F-687E-4E69-2FC8488EAC5D}"/>
              </a:ext>
            </a:extLst>
          </p:cNvPr>
          <p:cNvPicPr>
            <a:picLocks noChangeAspect="1"/>
          </p:cNvPicPr>
          <p:nvPr/>
        </p:nvPicPr>
        <p:blipFill>
          <a:blip r:embed="rId6"/>
          <a:stretch>
            <a:fillRect/>
          </a:stretch>
        </p:blipFill>
        <p:spPr>
          <a:xfrm>
            <a:off x="292533" y="9105900"/>
            <a:ext cx="1700931" cy="981541"/>
          </a:xfrm>
          <a:prstGeom prst="rect">
            <a:avLst/>
          </a:prstGeom>
        </p:spPr>
      </p:pic>
    </p:spTree>
    <p:extLst>
      <p:ext uri="{BB962C8B-B14F-4D97-AF65-F5344CB8AC3E}">
        <p14:creationId xmlns:p14="http://schemas.microsoft.com/office/powerpoint/2010/main" val="122874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A6708-5047-3E47-3898-85B3A94067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0845D5-9CCA-893D-7890-C1B43E8BD27C}"/>
              </a:ext>
            </a:extLst>
          </p:cNvPr>
          <p:cNvPicPr>
            <a:picLocks noChangeAspect="1"/>
          </p:cNvPicPr>
          <p:nvPr/>
        </p:nvPicPr>
        <p:blipFill>
          <a:blip r:embed="rId3"/>
          <a:stretch>
            <a:fillRect/>
          </a:stretch>
        </p:blipFill>
        <p:spPr>
          <a:xfrm>
            <a:off x="0" y="0"/>
            <a:ext cx="7151228" cy="10284843"/>
          </a:xfrm>
          <a:prstGeom prst="rect">
            <a:avLst/>
          </a:prstGeom>
        </p:spPr>
      </p:pic>
      <p:sp>
        <p:nvSpPr>
          <p:cNvPr id="4" name="object 4">
            <a:extLst>
              <a:ext uri="{FF2B5EF4-FFF2-40B4-BE49-F238E27FC236}">
                <a16:creationId xmlns:a16="http://schemas.microsoft.com/office/drawing/2014/main" id="{2A8A92F4-C5C8-BE5F-D828-EE42B03DA5E0}"/>
              </a:ext>
            </a:extLst>
          </p:cNvPr>
          <p:cNvSpPr txBox="1">
            <a:spLocks noGrp="1"/>
          </p:cNvSpPr>
          <p:nvPr>
            <p:ph type="title"/>
          </p:nvPr>
        </p:nvSpPr>
        <p:spPr>
          <a:xfrm>
            <a:off x="7606594" y="588896"/>
            <a:ext cx="10287000" cy="2098074"/>
          </a:xfrm>
          <a:prstGeom prst="rect">
            <a:avLst/>
          </a:prstGeom>
        </p:spPr>
        <p:txBody>
          <a:bodyPr vert="horz" wrap="square" lIns="0" tIns="32384" rIns="0" bIns="0" rtlCol="0">
            <a:spAutoFit/>
          </a:bodyPr>
          <a:lstStyle/>
          <a:p>
            <a:pPr marL="12700" marR="5080" algn="ctr">
              <a:lnSpc>
                <a:spcPts val="8280"/>
              </a:lnSpc>
              <a:spcBef>
                <a:spcPts val="254"/>
              </a:spcBef>
            </a:pPr>
            <a:r>
              <a:rPr lang="en-US" sz="6000" b="1" dirty="0">
                <a:solidFill>
                  <a:srgbClr val="003B61"/>
                </a:solidFill>
                <a:latin typeface="Arial Black" panose="020B0A04020102020204" pitchFamily="34" charset="0"/>
              </a:rPr>
              <a:t>Your Morrisby profile is all about YOU!</a:t>
            </a:r>
            <a:endParaRPr sz="6000" dirty="0"/>
          </a:p>
        </p:txBody>
      </p:sp>
      <p:sp>
        <p:nvSpPr>
          <p:cNvPr id="12" name="object 12">
            <a:extLst>
              <a:ext uri="{FF2B5EF4-FFF2-40B4-BE49-F238E27FC236}">
                <a16:creationId xmlns:a16="http://schemas.microsoft.com/office/drawing/2014/main" id="{60709E59-FCEA-94E3-9D8B-66E36767D7B0}"/>
              </a:ext>
            </a:extLst>
          </p:cNvPr>
          <p:cNvSpPr txBox="1"/>
          <p:nvPr/>
        </p:nvSpPr>
        <p:spPr>
          <a:xfrm>
            <a:off x="7227985" y="2686970"/>
            <a:ext cx="10948670" cy="443070"/>
          </a:xfrm>
          <a:prstGeom prst="rect">
            <a:avLst/>
          </a:prstGeom>
        </p:spPr>
        <p:txBody>
          <a:bodyPr vert="horz" wrap="square" lIns="0" tIns="12065" rIns="0" bIns="0" rtlCol="0">
            <a:spAutoFit/>
          </a:bodyPr>
          <a:lstStyle/>
          <a:p>
            <a:pPr marL="12700">
              <a:lnSpc>
                <a:spcPct val="100000"/>
              </a:lnSpc>
              <a:spcBef>
                <a:spcPts val="95"/>
              </a:spcBef>
              <a:spcAft>
                <a:spcPts val="1800"/>
              </a:spcAft>
            </a:pPr>
            <a:endParaRPr lang="en-US" sz="2800" spc="-190" dirty="0">
              <a:solidFill>
                <a:srgbClr val="002B59"/>
              </a:solidFill>
              <a:latin typeface="Arial Black"/>
              <a:cs typeface="Arial Black"/>
            </a:endParaRPr>
          </a:p>
        </p:txBody>
      </p:sp>
      <p:sp>
        <p:nvSpPr>
          <p:cNvPr id="15" name="TextBox 14">
            <a:extLst>
              <a:ext uri="{FF2B5EF4-FFF2-40B4-BE49-F238E27FC236}">
                <a16:creationId xmlns:a16="http://schemas.microsoft.com/office/drawing/2014/main" id="{D2910D56-5429-6DB8-6E35-8617B8BF939F}"/>
              </a:ext>
            </a:extLst>
          </p:cNvPr>
          <p:cNvSpPr txBox="1"/>
          <p:nvPr/>
        </p:nvSpPr>
        <p:spPr>
          <a:xfrm>
            <a:off x="7227985" y="3594890"/>
            <a:ext cx="10123585" cy="4724370"/>
          </a:xfrm>
          <a:prstGeom prst="rect">
            <a:avLst/>
          </a:prstGeom>
          <a:noFill/>
        </p:spPr>
        <p:txBody>
          <a:bodyPr wrap="square">
            <a:spAutoFit/>
          </a:bodyPr>
          <a:lstStyle/>
          <a:p>
            <a:pPr marL="1087120" marR="5080" indent="-457200" algn="l">
              <a:spcAft>
                <a:spcPts val="1800"/>
              </a:spcAft>
              <a:buFont typeface="Wingdings" panose="05000000000000000000" pitchFamily="2" charset="2"/>
              <a:buChar char="v"/>
            </a:pPr>
            <a:r>
              <a:rPr lang="en-US" sz="3200" dirty="0">
                <a:solidFill>
                  <a:srgbClr val="002B59"/>
                </a:solidFill>
                <a:latin typeface="Tahoma" panose="020B0604030504040204" pitchFamily="34" charset="0"/>
                <a:ea typeface="Tahoma" panose="020B0604030504040204" pitchFamily="34" charset="0"/>
                <a:cs typeface="Tahoma" panose="020B0604030504040204" pitchFamily="34" charset="0"/>
              </a:rPr>
              <a:t>It is important to be honest and try</a:t>
            </a:r>
            <a:r>
              <a:rPr lang="en-US" sz="3200" spc="-9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80" dirty="0">
                <a:solidFill>
                  <a:srgbClr val="002B59"/>
                </a:solidFill>
                <a:latin typeface="Tahoma" panose="020B0604030504040204" pitchFamily="34" charset="0"/>
                <a:ea typeface="Tahoma" panose="020B0604030504040204" pitchFamily="34" charset="0"/>
                <a:cs typeface="Tahoma" panose="020B0604030504040204" pitchFamily="34" charset="0"/>
              </a:rPr>
              <a:t>your</a:t>
            </a:r>
            <a:r>
              <a:rPr lang="en-US" sz="3200" spc="-8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best</a:t>
            </a:r>
            <a:r>
              <a:rPr lang="en-US" sz="3200" spc="-8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60" dirty="0">
                <a:solidFill>
                  <a:srgbClr val="002B59"/>
                </a:solidFill>
                <a:latin typeface="Tahoma" panose="020B0604030504040204" pitchFamily="34" charset="0"/>
                <a:ea typeface="Tahoma" panose="020B0604030504040204" pitchFamily="34" charset="0"/>
                <a:cs typeface="Tahoma" panose="020B0604030504040204" pitchFamily="34" charset="0"/>
              </a:rPr>
              <a:t>with</a:t>
            </a:r>
            <a:r>
              <a:rPr lang="en-US" sz="3200" spc="-8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each</a:t>
            </a:r>
            <a:r>
              <a:rPr lang="en-US" sz="3200" spc="-8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60" dirty="0">
                <a:solidFill>
                  <a:srgbClr val="002B59"/>
                </a:solidFill>
                <a:latin typeface="Tahoma" panose="020B0604030504040204" pitchFamily="34" charset="0"/>
                <a:ea typeface="Tahoma" panose="020B0604030504040204" pitchFamily="34" charset="0"/>
                <a:cs typeface="Tahoma" panose="020B0604030504040204" pitchFamily="34" charset="0"/>
              </a:rPr>
              <a:t>question </a:t>
            </a:r>
            <a:r>
              <a:rPr lang="en-AU" sz="3200" dirty="0">
                <a:solidFill>
                  <a:srgbClr val="002060"/>
                </a:solidFill>
                <a:latin typeface="Tahoma" panose="020B0604030504040204" pitchFamily="34" charset="0"/>
                <a:ea typeface="Tahoma" panose="020B0604030504040204" pitchFamily="34" charset="0"/>
                <a:cs typeface="Tahoma" panose="020B0604030504040204" pitchFamily="34" charset="0"/>
              </a:rPr>
              <a:t>so that you receive a profile that truly shows </a:t>
            </a:r>
            <a:r>
              <a:rPr lang="en-US" sz="3200" spc="80" dirty="0">
                <a:solidFill>
                  <a:srgbClr val="002B59"/>
                </a:solidFill>
                <a:latin typeface="Tahoma" panose="020B0604030504040204" pitchFamily="34" charset="0"/>
                <a:ea typeface="Tahoma" panose="020B0604030504040204" pitchFamily="34" charset="0"/>
                <a:cs typeface="Tahoma" panose="020B0604030504040204" pitchFamily="34" charset="0"/>
              </a:rPr>
              <a:t>your</a:t>
            </a:r>
            <a:r>
              <a:rPr lang="en-US" sz="3200" spc="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002B59"/>
                </a:solidFill>
                <a:latin typeface="Tahoma" panose="020B0604030504040204" pitchFamily="34" charset="0"/>
                <a:ea typeface="Tahoma" panose="020B0604030504040204" pitchFamily="34" charset="0"/>
                <a:cs typeface="Tahoma" panose="020B0604030504040204" pitchFamily="34" charset="0"/>
              </a:rPr>
              <a:t>strengths,</a:t>
            </a:r>
            <a:r>
              <a:rPr lang="en-US" sz="3200" spc="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60" dirty="0">
                <a:solidFill>
                  <a:srgbClr val="002B59"/>
                </a:solidFill>
                <a:latin typeface="Tahoma" panose="020B0604030504040204" pitchFamily="34" charset="0"/>
                <a:ea typeface="Tahoma" panose="020B0604030504040204" pitchFamily="34" charset="0"/>
                <a:cs typeface="Tahoma" panose="020B0604030504040204" pitchFamily="34" charset="0"/>
              </a:rPr>
              <a:t>abilities</a:t>
            </a:r>
            <a:r>
              <a:rPr lang="en-US" sz="3200" spc="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90" dirty="0">
                <a:solidFill>
                  <a:srgbClr val="002B59"/>
                </a:solidFill>
                <a:latin typeface="Tahoma" panose="020B0604030504040204" pitchFamily="34" charset="0"/>
                <a:ea typeface="Tahoma" panose="020B0604030504040204" pitchFamily="34" charset="0"/>
                <a:cs typeface="Tahoma" panose="020B0604030504040204" pitchFamily="34" charset="0"/>
              </a:rPr>
              <a:t>and</a:t>
            </a:r>
            <a:r>
              <a:rPr lang="en-US" sz="3200" spc="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55" dirty="0">
                <a:solidFill>
                  <a:srgbClr val="002B59"/>
                </a:solidFill>
                <a:latin typeface="Tahoma" panose="020B0604030504040204" pitchFamily="34" charset="0"/>
                <a:ea typeface="Tahoma" panose="020B0604030504040204" pitchFamily="34" charset="0"/>
                <a:cs typeface="Tahoma" panose="020B0604030504040204" pitchFamily="34" charset="0"/>
              </a:rPr>
              <a:t>interests</a:t>
            </a:r>
            <a:endParaRPr lang="en-US" sz="3200" dirty="0">
              <a:latin typeface="Tahoma" panose="020B0604030504040204" pitchFamily="34" charset="0"/>
              <a:ea typeface="Tahoma" panose="020B0604030504040204" pitchFamily="34" charset="0"/>
              <a:cs typeface="Tahoma" panose="020B0604030504040204" pitchFamily="34" charset="0"/>
            </a:endParaRPr>
          </a:p>
          <a:p>
            <a:pPr marL="1087120" marR="66675" indent="-457200" algn="just">
              <a:spcAft>
                <a:spcPts val="1800"/>
              </a:spcAft>
              <a:buFont typeface="Wingdings" panose="05000000000000000000" pitchFamily="2" charset="2"/>
              <a:buChar char="v"/>
            </a:pPr>
            <a:r>
              <a:rPr lang="en-US" sz="3200" dirty="0">
                <a:solidFill>
                  <a:srgbClr val="002B59"/>
                </a:solidFill>
                <a:latin typeface="Tahoma"/>
                <a:cs typeface="Tahoma"/>
              </a:rPr>
              <a:t>This</a:t>
            </a:r>
            <a:r>
              <a:rPr lang="en-US" sz="3200" spc="-70" dirty="0">
                <a:solidFill>
                  <a:srgbClr val="002B59"/>
                </a:solidFill>
                <a:latin typeface="Tahoma"/>
                <a:cs typeface="Tahoma"/>
              </a:rPr>
              <a:t> </a:t>
            </a:r>
            <a:r>
              <a:rPr lang="en-US" sz="3200" spc="55" dirty="0">
                <a:solidFill>
                  <a:srgbClr val="002B59"/>
                </a:solidFill>
                <a:latin typeface="Tahoma"/>
                <a:cs typeface="Tahoma"/>
              </a:rPr>
              <a:t>is</a:t>
            </a:r>
            <a:r>
              <a:rPr lang="en-US" sz="3200" spc="-65" dirty="0">
                <a:solidFill>
                  <a:srgbClr val="002B59"/>
                </a:solidFill>
                <a:latin typeface="Tahoma"/>
                <a:cs typeface="Tahoma"/>
              </a:rPr>
              <a:t> </a:t>
            </a:r>
            <a:r>
              <a:rPr lang="en-US" sz="3200" spc="85" dirty="0">
                <a:solidFill>
                  <a:srgbClr val="002B59"/>
                </a:solidFill>
                <a:latin typeface="Tahoma"/>
                <a:cs typeface="Tahoma"/>
              </a:rPr>
              <a:t>not</a:t>
            </a:r>
            <a:r>
              <a:rPr lang="en-US" sz="3200" spc="-70" dirty="0">
                <a:solidFill>
                  <a:srgbClr val="002B59"/>
                </a:solidFill>
                <a:latin typeface="Tahoma"/>
                <a:cs typeface="Tahoma"/>
              </a:rPr>
              <a:t> </a:t>
            </a:r>
            <a:r>
              <a:rPr lang="en-US" sz="3200" spc="85" dirty="0">
                <a:solidFill>
                  <a:srgbClr val="002B59"/>
                </a:solidFill>
                <a:latin typeface="Tahoma"/>
                <a:cs typeface="Tahoma"/>
              </a:rPr>
              <a:t>an</a:t>
            </a:r>
            <a:r>
              <a:rPr lang="en-US" sz="3200" spc="-65" dirty="0">
                <a:solidFill>
                  <a:srgbClr val="002B59"/>
                </a:solidFill>
                <a:latin typeface="Tahoma"/>
                <a:cs typeface="Tahoma"/>
              </a:rPr>
              <a:t> </a:t>
            </a:r>
            <a:r>
              <a:rPr lang="en-US" sz="3200" dirty="0">
                <a:solidFill>
                  <a:srgbClr val="002B59"/>
                </a:solidFill>
                <a:latin typeface="Tahoma"/>
                <a:cs typeface="Tahoma"/>
              </a:rPr>
              <a:t>exam -</a:t>
            </a:r>
            <a:r>
              <a:rPr lang="en-US" sz="3200" spc="-70" dirty="0">
                <a:solidFill>
                  <a:srgbClr val="002B59"/>
                </a:solidFill>
                <a:latin typeface="Tahoma"/>
                <a:cs typeface="Tahoma"/>
              </a:rPr>
              <a:t> </a:t>
            </a:r>
            <a:r>
              <a:rPr lang="en-US" sz="3200" spc="75" dirty="0">
                <a:solidFill>
                  <a:srgbClr val="002B59"/>
                </a:solidFill>
                <a:latin typeface="Tahoma"/>
                <a:cs typeface="Tahoma"/>
              </a:rPr>
              <a:t>there</a:t>
            </a:r>
            <a:r>
              <a:rPr lang="en-US" sz="3200" spc="-65" dirty="0">
                <a:solidFill>
                  <a:srgbClr val="002B59"/>
                </a:solidFill>
                <a:latin typeface="Tahoma"/>
                <a:cs typeface="Tahoma"/>
              </a:rPr>
              <a:t> </a:t>
            </a:r>
            <a:r>
              <a:rPr lang="en-US" sz="3200" spc="55" dirty="0">
                <a:solidFill>
                  <a:srgbClr val="002B59"/>
                </a:solidFill>
                <a:latin typeface="Tahoma"/>
                <a:cs typeface="Tahoma"/>
              </a:rPr>
              <a:t>is</a:t>
            </a:r>
            <a:r>
              <a:rPr lang="en-US" sz="3200" spc="-70" dirty="0">
                <a:solidFill>
                  <a:srgbClr val="002B59"/>
                </a:solidFill>
                <a:latin typeface="Tahoma"/>
                <a:cs typeface="Tahoma"/>
              </a:rPr>
              <a:t> </a:t>
            </a:r>
            <a:r>
              <a:rPr lang="en-US" sz="3200" spc="114" dirty="0">
                <a:solidFill>
                  <a:srgbClr val="002B59"/>
                </a:solidFill>
                <a:latin typeface="Tahoma"/>
                <a:cs typeface="Tahoma"/>
              </a:rPr>
              <a:t>no</a:t>
            </a:r>
            <a:r>
              <a:rPr lang="en-US" sz="3200" spc="-65" dirty="0">
                <a:solidFill>
                  <a:srgbClr val="002B59"/>
                </a:solidFill>
                <a:latin typeface="Tahoma"/>
                <a:cs typeface="Tahoma"/>
              </a:rPr>
              <a:t> </a:t>
            </a:r>
            <a:r>
              <a:rPr lang="en-US" sz="3200" spc="70" dirty="0">
                <a:solidFill>
                  <a:srgbClr val="002B59"/>
                </a:solidFill>
                <a:latin typeface="Tahoma"/>
                <a:cs typeface="Tahoma"/>
              </a:rPr>
              <a:t>pass</a:t>
            </a:r>
            <a:r>
              <a:rPr lang="en-US" sz="3200" spc="-70" dirty="0">
                <a:solidFill>
                  <a:srgbClr val="002B59"/>
                </a:solidFill>
                <a:latin typeface="Tahoma"/>
                <a:cs typeface="Tahoma"/>
              </a:rPr>
              <a:t> </a:t>
            </a:r>
            <a:r>
              <a:rPr lang="en-US" sz="3200" spc="105" dirty="0">
                <a:solidFill>
                  <a:srgbClr val="002B59"/>
                </a:solidFill>
                <a:latin typeface="Tahoma"/>
                <a:cs typeface="Tahoma"/>
              </a:rPr>
              <a:t>or</a:t>
            </a:r>
            <a:r>
              <a:rPr lang="en-US" sz="3200" spc="-65" dirty="0">
                <a:solidFill>
                  <a:srgbClr val="002B59"/>
                </a:solidFill>
                <a:latin typeface="Tahoma"/>
                <a:cs typeface="Tahoma"/>
              </a:rPr>
              <a:t> </a:t>
            </a:r>
            <a:r>
              <a:rPr lang="en-US" sz="3200" spc="30" dirty="0">
                <a:solidFill>
                  <a:srgbClr val="002B59"/>
                </a:solidFill>
                <a:latin typeface="Tahoma"/>
                <a:cs typeface="Tahoma"/>
              </a:rPr>
              <a:t>fail</a:t>
            </a:r>
            <a:endParaRPr lang="en-US" sz="3200" dirty="0">
              <a:latin typeface="Tahoma"/>
              <a:cs typeface="Tahoma"/>
            </a:endParaRPr>
          </a:p>
          <a:p>
            <a:pPr marL="1087120" marR="66675" indent="-457200" algn="just">
              <a:spcAft>
                <a:spcPts val="1800"/>
              </a:spcAft>
              <a:buFont typeface="Wingdings" panose="05000000000000000000" pitchFamily="2" charset="2"/>
              <a:buChar char="v"/>
            </a:pPr>
            <a:r>
              <a:rPr lang="en-US" sz="3200" spc="-100" dirty="0">
                <a:solidFill>
                  <a:srgbClr val="002B59"/>
                </a:solidFill>
                <a:latin typeface="Tahoma" panose="020B0604030504040204" pitchFamily="34" charset="0"/>
                <a:ea typeface="Tahoma" panose="020B0604030504040204" pitchFamily="34" charset="0"/>
                <a:cs typeface="Tahoma" panose="020B0604030504040204" pitchFamily="34" charset="0"/>
              </a:rPr>
              <a:t>If</a:t>
            </a:r>
            <a:r>
              <a:rPr lang="en-US" sz="3200" spc="-6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75" dirty="0">
                <a:solidFill>
                  <a:srgbClr val="002B59"/>
                </a:solidFill>
                <a:latin typeface="Tahoma" panose="020B0604030504040204" pitchFamily="34" charset="0"/>
                <a:ea typeface="Tahoma" panose="020B0604030504040204" pitchFamily="34" charset="0"/>
                <a:cs typeface="Tahoma" panose="020B0604030504040204" pitchFamily="34" charset="0"/>
              </a:rPr>
              <a:t>you</a:t>
            </a:r>
            <a:r>
              <a:rPr lang="en-US" sz="3200" spc="-13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90" dirty="0">
                <a:solidFill>
                  <a:srgbClr val="002B59"/>
                </a:solidFill>
                <a:latin typeface="Tahoma" panose="020B0604030504040204" pitchFamily="34" charset="0"/>
                <a:ea typeface="Tahoma" panose="020B0604030504040204" pitchFamily="34" charset="0"/>
                <a:cs typeface="Tahoma" panose="020B0604030504040204" pitchFamily="34" charset="0"/>
              </a:rPr>
              <a:t>need</a:t>
            </a:r>
            <a:r>
              <a:rPr lang="en-US" sz="3200" spc="-9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75" dirty="0">
                <a:solidFill>
                  <a:srgbClr val="002B59"/>
                </a:solidFill>
                <a:latin typeface="Tahoma" panose="020B0604030504040204" pitchFamily="34" charset="0"/>
                <a:ea typeface="Tahoma" panose="020B0604030504040204" pitchFamily="34" charset="0"/>
                <a:cs typeface="Tahoma" panose="020B0604030504040204" pitchFamily="34" charset="0"/>
              </a:rPr>
              <a:t>to</a:t>
            </a:r>
            <a:r>
              <a:rPr lang="en-US" sz="3200" spc="-9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50" dirty="0">
                <a:solidFill>
                  <a:srgbClr val="002B59"/>
                </a:solidFill>
                <a:latin typeface="Tahoma" panose="020B0604030504040204" pitchFamily="34" charset="0"/>
                <a:ea typeface="Tahoma" panose="020B0604030504040204" pitchFamily="34" charset="0"/>
                <a:cs typeface="Tahoma" panose="020B0604030504040204" pitchFamily="34" charset="0"/>
              </a:rPr>
              <a:t>leave</a:t>
            </a:r>
            <a:r>
              <a:rPr lang="en-US" sz="3200" spc="-9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70" dirty="0">
                <a:solidFill>
                  <a:srgbClr val="002B59"/>
                </a:solidFill>
                <a:latin typeface="Tahoma" panose="020B0604030504040204" pitchFamily="34" charset="0"/>
                <a:ea typeface="Tahoma" panose="020B0604030504040204" pitchFamily="34" charset="0"/>
                <a:cs typeface="Tahoma" panose="020B0604030504040204" pitchFamily="34" charset="0"/>
              </a:rPr>
              <a:t>the</a:t>
            </a:r>
            <a:r>
              <a:rPr lang="en-US" sz="3200" spc="-10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120" dirty="0">
                <a:solidFill>
                  <a:srgbClr val="002B59"/>
                </a:solidFill>
                <a:latin typeface="Tahoma" panose="020B0604030504040204" pitchFamily="34" charset="0"/>
                <a:ea typeface="Tahoma" panose="020B0604030504040204" pitchFamily="34" charset="0"/>
                <a:cs typeface="Tahoma" panose="020B0604030504040204" pitchFamily="34" charset="0"/>
              </a:rPr>
              <a:t>room</a:t>
            </a:r>
            <a:r>
              <a:rPr lang="en-US" sz="3200" spc="-9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75" dirty="0">
                <a:solidFill>
                  <a:srgbClr val="002B59"/>
                </a:solidFill>
                <a:latin typeface="Tahoma" panose="020B0604030504040204" pitchFamily="34" charset="0"/>
                <a:ea typeface="Tahoma" panose="020B0604030504040204" pitchFamily="34" charset="0"/>
                <a:cs typeface="Tahoma" panose="020B0604030504040204" pitchFamily="34" charset="0"/>
              </a:rPr>
              <a:t>during</a:t>
            </a:r>
            <a:r>
              <a:rPr lang="en-US" sz="3200" spc="-9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65" dirty="0">
                <a:solidFill>
                  <a:srgbClr val="002B59"/>
                </a:solidFill>
                <a:latin typeface="Tahoma" panose="020B0604030504040204" pitchFamily="34" charset="0"/>
                <a:ea typeface="Tahoma" panose="020B0604030504040204" pitchFamily="34" charset="0"/>
                <a:cs typeface="Tahoma" panose="020B0604030504040204" pitchFamily="34" charset="0"/>
              </a:rPr>
              <a:t>profiling</a:t>
            </a:r>
            <a:r>
              <a:rPr lang="en-US" sz="3200" spc="-2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002B59"/>
                </a:solidFill>
                <a:latin typeface="Tahoma" panose="020B0604030504040204" pitchFamily="34" charset="0"/>
                <a:ea typeface="Tahoma" panose="020B0604030504040204" pitchFamily="34" charset="0"/>
                <a:cs typeface="Tahoma" panose="020B0604030504040204" pitchFamily="34" charset="0"/>
              </a:rPr>
              <a:t>save,</a:t>
            </a:r>
            <a:r>
              <a:rPr lang="en-US" sz="3200" spc="-8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80" dirty="0">
                <a:solidFill>
                  <a:srgbClr val="002B59"/>
                </a:solidFill>
                <a:latin typeface="Tahoma" panose="020B0604030504040204" pitchFamily="34" charset="0"/>
                <a:ea typeface="Tahoma" panose="020B0604030504040204" pitchFamily="34" charset="0"/>
                <a:cs typeface="Tahoma" panose="020B0604030504040204" pitchFamily="34" charset="0"/>
              </a:rPr>
              <a:t>then</a:t>
            </a:r>
            <a:r>
              <a:rPr lang="en-US" sz="3200" spc="-90"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spc="50" dirty="0">
                <a:solidFill>
                  <a:srgbClr val="002B59"/>
                </a:solidFill>
                <a:latin typeface="Tahoma" panose="020B0604030504040204" pitchFamily="34" charset="0"/>
                <a:ea typeface="Tahoma" panose="020B0604030504040204" pitchFamily="34" charset="0"/>
                <a:cs typeface="Tahoma" panose="020B0604030504040204" pitchFamily="34" charset="0"/>
              </a:rPr>
              <a:t>log</a:t>
            </a:r>
            <a:r>
              <a:rPr lang="en-US" sz="3200" spc="-85" dirty="0">
                <a:solidFill>
                  <a:srgbClr val="002B59"/>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002B59"/>
                </a:solidFill>
                <a:latin typeface="Tahoma" panose="020B0604030504040204" pitchFamily="34" charset="0"/>
                <a:ea typeface="Tahoma" panose="020B0604030504040204" pitchFamily="34" charset="0"/>
                <a:cs typeface="Tahoma" panose="020B0604030504040204" pitchFamily="34" charset="0"/>
              </a:rPr>
              <a:t>out</a:t>
            </a:r>
            <a:endParaRPr lang="en-US" sz="3200" spc="-85" dirty="0">
              <a:solidFill>
                <a:srgbClr val="002B59"/>
              </a:solidFill>
              <a:latin typeface="Tahoma" panose="020B0604030504040204" pitchFamily="34" charset="0"/>
              <a:ea typeface="Tahoma" panose="020B0604030504040204" pitchFamily="34" charset="0"/>
              <a:cs typeface="Tahoma" panose="020B0604030504040204" pitchFamily="34" charset="0"/>
            </a:endParaRPr>
          </a:p>
          <a:p>
            <a:pPr marL="629920" marR="66675" algn="just">
              <a:spcAft>
                <a:spcPts val="1200"/>
              </a:spcAft>
            </a:pPr>
            <a:endParaRPr lang="en-US" sz="3200" spc="-190" dirty="0">
              <a:solidFill>
                <a:srgbClr val="002B59"/>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8D936531-44A7-16AE-0BC7-62AB3DBF76BE}"/>
              </a:ext>
            </a:extLst>
          </p:cNvPr>
          <p:cNvPicPr>
            <a:picLocks noChangeAspect="1"/>
          </p:cNvPicPr>
          <p:nvPr/>
        </p:nvPicPr>
        <p:blipFill>
          <a:blip r:embed="rId4"/>
          <a:stretch>
            <a:fillRect/>
          </a:stretch>
        </p:blipFill>
        <p:spPr>
          <a:xfrm>
            <a:off x="152400" y="9265202"/>
            <a:ext cx="1700931" cy="981541"/>
          </a:xfrm>
          <a:prstGeom prst="rect">
            <a:avLst/>
          </a:prstGeom>
        </p:spPr>
      </p:pic>
      <p:sp>
        <p:nvSpPr>
          <p:cNvPr id="3" name="TextBox 2">
            <a:extLst>
              <a:ext uri="{FF2B5EF4-FFF2-40B4-BE49-F238E27FC236}">
                <a16:creationId xmlns:a16="http://schemas.microsoft.com/office/drawing/2014/main" id="{704362E6-08B9-A255-738E-7A7A539CB191}"/>
              </a:ext>
            </a:extLst>
          </p:cNvPr>
          <p:cNvSpPr txBox="1"/>
          <p:nvPr/>
        </p:nvSpPr>
        <p:spPr>
          <a:xfrm>
            <a:off x="7133934" y="8343900"/>
            <a:ext cx="11136772" cy="1354217"/>
          </a:xfrm>
          <a:prstGeom prst="rect">
            <a:avLst/>
          </a:prstGeom>
          <a:noFill/>
        </p:spPr>
        <p:txBody>
          <a:bodyPr wrap="square" rtlCol="0">
            <a:spAutoFit/>
          </a:bodyPr>
          <a:lstStyle/>
          <a:p>
            <a:pPr marR="66675" algn="ctr">
              <a:spcAft>
                <a:spcPts val="1200"/>
              </a:spcAft>
            </a:pPr>
            <a:r>
              <a:rPr lang="en-US" sz="3600" b="1" spc="-190" dirty="0">
                <a:solidFill>
                  <a:srgbClr val="002B59"/>
                </a:solidFill>
                <a:latin typeface="Tahoma" panose="020B0604030504040204" pitchFamily="34" charset="0"/>
                <a:ea typeface="Tahoma" panose="020B0604030504040204" pitchFamily="34" charset="0"/>
                <a:cs typeface="Tahoma" panose="020B0604030504040204" pitchFamily="34" charset="0"/>
              </a:rPr>
              <a:t>It is okay to ask for help to </a:t>
            </a:r>
          </a:p>
          <a:p>
            <a:pPr marR="66675" algn="ctr">
              <a:spcAft>
                <a:spcPts val="1200"/>
              </a:spcAft>
            </a:pPr>
            <a:r>
              <a:rPr lang="en-US" sz="3600" b="1" spc="-190" dirty="0">
                <a:solidFill>
                  <a:srgbClr val="002B59"/>
                </a:solidFill>
                <a:latin typeface="Tahoma" panose="020B0604030504040204" pitchFamily="34" charset="0"/>
                <a:ea typeface="Tahoma" panose="020B0604030504040204" pitchFamily="34" charset="0"/>
                <a:cs typeface="Tahoma" panose="020B0604030504040204" pitchFamily="34" charset="0"/>
              </a:rPr>
              <a:t>understand a question or choose an answer</a:t>
            </a:r>
          </a:p>
        </p:txBody>
      </p:sp>
    </p:spTree>
    <p:extLst>
      <p:ext uri="{BB962C8B-B14F-4D97-AF65-F5344CB8AC3E}">
        <p14:creationId xmlns:p14="http://schemas.microsoft.com/office/powerpoint/2010/main" val="127121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BC9BB-13DC-9E53-22A4-83FF929F2251}"/>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2E8F49E4-B6A1-8741-9C4D-E54DCE87CDEF}"/>
              </a:ext>
            </a:extLst>
          </p:cNvPr>
          <p:cNvSpPr txBox="1"/>
          <p:nvPr/>
        </p:nvSpPr>
        <p:spPr>
          <a:xfrm>
            <a:off x="1610083" y="3179235"/>
            <a:ext cx="5990867" cy="1329210"/>
          </a:xfrm>
          <a:prstGeom prst="rect">
            <a:avLst/>
          </a:prstGeom>
        </p:spPr>
        <p:txBody>
          <a:bodyPr vert="horz" wrap="square" lIns="0" tIns="11430" rIns="0" bIns="0" rtlCol="0">
            <a:spAutoFit/>
          </a:bodyPr>
          <a:lstStyle/>
          <a:p>
            <a:pPr marL="12700" marR="5080">
              <a:lnSpc>
                <a:spcPct val="134400"/>
              </a:lnSpc>
              <a:spcBef>
                <a:spcPts val="90"/>
              </a:spcBef>
            </a:pPr>
            <a:endParaRPr sz="2000" dirty="0">
              <a:latin typeface="Tahoma"/>
              <a:cs typeface="Tahoma"/>
            </a:endParaRPr>
          </a:p>
          <a:p>
            <a:pPr marL="12700" marR="405130">
              <a:lnSpc>
                <a:spcPct val="134400"/>
              </a:lnSpc>
            </a:pPr>
            <a:endParaRPr lang="en-AU" sz="2400" spc="110" dirty="0">
              <a:solidFill>
                <a:srgbClr val="002B59"/>
              </a:solidFill>
              <a:latin typeface="Tahoma"/>
              <a:cs typeface="Tahoma"/>
            </a:endParaRPr>
          </a:p>
          <a:p>
            <a:pPr>
              <a:lnSpc>
                <a:spcPct val="100000"/>
              </a:lnSpc>
              <a:spcBef>
                <a:spcPts val="810"/>
              </a:spcBef>
            </a:pPr>
            <a:endParaRPr sz="2000" dirty="0">
              <a:latin typeface="Tahoma"/>
              <a:cs typeface="Tahoma"/>
            </a:endParaRPr>
          </a:p>
        </p:txBody>
      </p:sp>
      <p:sp>
        <p:nvSpPr>
          <p:cNvPr id="6" name="object 6">
            <a:extLst>
              <a:ext uri="{FF2B5EF4-FFF2-40B4-BE49-F238E27FC236}">
                <a16:creationId xmlns:a16="http://schemas.microsoft.com/office/drawing/2014/main" id="{FE2EDD29-4EE3-8FA0-3B93-DD49F9721708}"/>
              </a:ext>
            </a:extLst>
          </p:cNvPr>
          <p:cNvSpPr txBox="1">
            <a:spLocks noGrp="1"/>
          </p:cNvSpPr>
          <p:nvPr>
            <p:ph type="title"/>
          </p:nvPr>
        </p:nvSpPr>
        <p:spPr>
          <a:xfrm>
            <a:off x="8610600" y="3179235"/>
            <a:ext cx="6781800" cy="3875676"/>
          </a:xfrm>
          <a:prstGeom prst="rect">
            <a:avLst/>
          </a:prstGeom>
        </p:spPr>
        <p:txBody>
          <a:bodyPr vert="horz" wrap="square" lIns="0" tIns="12700" rIns="0" bIns="0" rtlCol="0">
            <a:spAutoFit/>
          </a:bodyPr>
          <a:lstStyle/>
          <a:p>
            <a:pPr marL="12700" marR="5080" algn="ctr">
              <a:lnSpc>
                <a:spcPct val="106700"/>
              </a:lnSpc>
              <a:spcBef>
                <a:spcPts val="100"/>
              </a:spcBef>
            </a:pPr>
            <a:r>
              <a:rPr sz="6000" b="1" spc="-270" dirty="0">
                <a:latin typeface="Tahoma" panose="020B0604030504040204" pitchFamily="34" charset="0"/>
                <a:ea typeface="Tahoma" panose="020B0604030504040204" pitchFamily="34" charset="0"/>
                <a:cs typeface="Tahoma" panose="020B0604030504040204" pitchFamily="34" charset="0"/>
              </a:rPr>
              <a:t>W</a:t>
            </a:r>
            <a:r>
              <a:rPr lang="en-AU" sz="6000" b="1" spc="-270" dirty="0">
                <a:latin typeface="Tahoma" panose="020B0604030504040204" pitchFamily="34" charset="0"/>
                <a:ea typeface="Tahoma" panose="020B0604030504040204" pitchFamily="34" charset="0"/>
                <a:cs typeface="Tahoma" panose="020B0604030504040204" pitchFamily="34" charset="0"/>
              </a:rPr>
              <a:t>hat happens after you complete the Morrisby Profile?</a:t>
            </a:r>
            <a:endParaRPr sz="6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7090CD9-ECD3-8ABC-1D29-1B52C0825C4E}"/>
              </a:ext>
            </a:extLst>
          </p:cNvPr>
          <p:cNvPicPr>
            <a:picLocks noChangeAspect="1"/>
          </p:cNvPicPr>
          <p:nvPr/>
        </p:nvPicPr>
        <p:blipFill>
          <a:blip r:embed="rId3"/>
          <a:stretch>
            <a:fillRect/>
          </a:stretch>
        </p:blipFill>
        <p:spPr>
          <a:xfrm>
            <a:off x="16078200" y="8953500"/>
            <a:ext cx="1700931" cy="981541"/>
          </a:xfrm>
          <a:prstGeom prst="rect">
            <a:avLst/>
          </a:prstGeom>
        </p:spPr>
      </p:pic>
      <p:pic>
        <p:nvPicPr>
          <p:cNvPr id="2" name="Picture 1">
            <a:extLst>
              <a:ext uri="{FF2B5EF4-FFF2-40B4-BE49-F238E27FC236}">
                <a16:creationId xmlns:a16="http://schemas.microsoft.com/office/drawing/2014/main" id="{6F386928-E18F-B815-063A-4FB28DAE3D8F}"/>
              </a:ext>
            </a:extLst>
          </p:cNvPr>
          <p:cNvPicPr>
            <a:picLocks noChangeAspect="1"/>
          </p:cNvPicPr>
          <p:nvPr/>
        </p:nvPicPr>
        <p:blipFill>
          <a:blip r:embed="rId4"/>
          <a:stretch>
            <a:fillRect/>
          </a:stretch>
        </p:blipFill>
        <p:spPr>
          <a:xfrm>
            <a:off x="152400" y="2778047"/>
            <a:ext cx="6480610" cy="4730906"/>
          </a:xfrm>
          <a:prstGeom prst="rect">
            <a:avLst/>
          </a:prstGeom>
        </p:spPr>
      </p:pic>
    </p:spTree>
    <p:extLst>
      <p:ext uri="{BB962C8B-B14F-4D97-AF65-F5344CB8AC3E}">
        <p14:creationId xmlns:p14="http://schemas.microsoft.com/office/powerpoint/2010/main" val="3531322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B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32_022ContentChecked xmlns="d952dc8f-b3a8-4e87-8b24-6a11a21d98cc">false</_x0032_022ContentChecked>
    <_x0032_021ReviewComplete xmlns="d952dc8f-b3a8-4e87-8b24-6a11a21d98cc">false</_x0032_021ReviewComplete>
    <ReviewInterval_x0028_Days_x0029_ xmlns="d952dc8f-b3a8-4e87-8b24-6a11a21d98cc">60</ReviewInterval_x0028_Days_x0029_>
    <_x0032_022UpdateCompleted xmlns="d952dc8f-b3a8-4e87-8b24-6a11a21d98cc">false</_x0032_022UpdateCompleted>
    <RequiresControl xmlns="d952dc8f-b3a8-4e87-8b24-6a11a21d98cc">false</RequiresControl>
    <Assigned_x0020_to0 xmlns="d952dc8f-b3a8-4e87-8b24-6a11a21d98cc">
      <UserInfo>
        <DisplayName/>
        <AccountId xsi:nil="true"/>
        <AccountType/>
      </UserInfo>
    </Assigned_x0020_to0>
    <_x0032_021Reviewnotes xmlns="d952dc8f-b3a8-4e87-8b24-6a11a21d98cc" xsi:nil="true"/>
    <TaxCatchAll xmlns="a13caf3a-7165-4033-ade8-fd506b07d535" xsi:nil="true"/>
    <lcf76f155ced4ddcb4097134ff3c332f xmlns="d952dc8f-b3a8-4e87-8b24-6a11a21d98c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75E9711CDA01428A83DF62041457D0" ma:contentTypeVersion="25" ma:contentTypeDescription="Create a new document." ma:contentTypeScope="" ma:versionID="625fa5c1d5220f24c64daed0b7cdb37a">
  <xsd:schema xmlns:xsd="http://www.w3.org/2001/XMLSchema" xmlns:xs="http://www.w3.org/2001/XMLSchema" xmlns:p="http://schemas.microsoft.com/office/2006/metadata/properties" xmlns:ns2="d952dc8f-b3a8-4e87-8b24-6a11a21d98cc" xmlns:ns3="a13caf3a-7165-4033-ade8-fd506b07d535" targetNamespace="http://schemas.microsoft.com/office/2006/metadata/properties" ma:root="true" ma:fieldsID="3edf64a5e209d10c4c6a9adb6b16ea4a" ns2:_="" ns3:_="">
    <xsd:import namespace="d952dc8f-b3a8-4e87-8b24-6a11a21d98cc"/>
    <xsd:import namespace="a13caf3a-7165-4033-ade8-fd506b07d535"/>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_x0032_021Reviewnotes" minOccurs="0"/>
                <xsd:element ref="ns2:_x0032_021ReviewComplete" minOccurs="0"/>
                <xsd:element ref="ns2:MediaServiceLocation" minOccurs="0"/>
                <xsd:element ref="ns2:_x0032_022UpdateCompleted" minOccurs="0"/>
                <xsd:element ref="ns2:_x0032_022ContentChecked" minOccurs="0"/>
                <xsd:element ref="ns2:RequiresControl"/>
                <xsd:element ref="ns2:Assigned_x0020_to0" minOccurs="0"/>
                <xsd:element ref="ns2:ReviewInterval_x0028_Days_x0029_"/>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52dc8f-b3a8-4e87-8b24-6a11a21d98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x0032_021Reviewnotes" ma:index="19" nillable="true" ma:displayName="2021 Review notes" ma:format="Dropdown" ma:internalName="_x0032_021Reviewnotes">
      <xsd:simpleType>
        <xsd:restriction base="dms:Note">
          <xsd:maxLength value="255"/>
        </xsd:restriction>
      </xsd:simpleType>
    </xsd:element>
    <xsd:element name="_x0032_021ReviewComplete" ma:index="20" nillable="true" ma:displayName="2021 Review Complete" ma:default="0" ma:format="Dropdown" ma:internalName="_x0032_021ReviewComplete">
      <xsd:simpleType>
        <xsd:restriction base="dms:Boolean"/>
      </xsd:simpleType>
    </xsd:element>
    <xsd:element name="MediaServiceLocation" ma:index="21" nillable="true" ma:displayName="Location" ma:internalName="MediaServiceLocation" ma:readOnly="true">
      <xsd:simpleType>
        <xsd:restriction base="dms:Text"/>
      </xsd:simpleType>
    </xsd:element>
    <xsd:element name="_x0032_022UpdateCompleted" ma:index="22" nillable="true" ma:displayName="2022 Update Fully Completed" ma:default="0" ma:format="Dropdown" ma:internalName="_x0032_022UpdateCompleted">
      <xsd:simpleType>
        <xsd:restriction base="dms:Boolean"/>
      </xsd:simpleType>
    </xsd:element>
    <xsd:element name="_x0032_022ContentChecked" ma:index="23" nillable="true" ma:displayName="2022 Content Checked" ma:default="0" ma:format="Dropdown" ma:internalName="_x0032_022ContentChecked">
      <xsd:simpleType>
        <xsd:restriction base="dms:Boolean"/>
      </xsd:simpleType>
    </xsd:element>
    <xsd:element name="RequiresControl" ma:index="24" ma:displayName="Requires Control" ma:default="0" ma:format="Dropdown" ma:internalName="RequiresControl">
      <xsd:simpleType>
        <xsd:restriction base="dms:Boolean"/>
      </xsd:simpleType>
    </xsd:element>
    <xsd:element name="Assigned_x0020_to0" ma:index="25" nillable="true" ma:displayName="Assigned to" ma:list="UserInfo" ma:SharePointGroup="0" ma:internalName="Assigned_x0020_to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Interval_x0028_Days_x0029_" ma:index="26" ma:displayName="Review Interval (Days)" ma:default="60" ma:format="Dropdown" ma:internalName="ReviewInterval_x0028_Days_x0029_" ma:percentage="FALSE">
      <xsd:simpleType>
        <xsd:restriction base="dms:Number">
          <xsd:maxInclusive value="90"/>
          <xsd:minInclusive value="14"/>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5f2b94c5-fd9b-49c0-9fdc-a34e2b048e6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3caf3a-7165-4033-ade8-fd506b07d5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3accd714-b77f-423c-a75b-e4c7c304523a}" ma:internalName="TaxCatchAll" ma:showField="CatchAllData" ma:web="a13caf3a-7165-4033-ade8-fd506b07d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12A00C-B607-4790-9AA0-A36BDA995A99}">
  <ds:schemaRefs>
    <ds:schemaRef ds:uri="http://schemas.microsoft.com/office/2006/metadata/properties"/>
    <ds:schemaRef ds:uri="http://schemas.microsoft.com/office/infopath/2007/PartnerControls"/>
    <ds:schemaRef ds:uri="d952dc8f-b3a8-4e87-8b24-6a11a21d98cc"/>
    <ds:schemaRef ds:uri="a13caf3a-7165-4033-ade8-fd506b07d535"/>
  </ds:schemaRefs>
</ds:datastoreItem>
</file>

<file path=customXml/itemProps2.xml><?xml version="1.0" encoding="utf-8"?>
<ds:datastoreItem xmlns:ds="http://schemas.openxmlformats.org/officeDocument/2006/customXml" ds:itemID="{FBAF64F7-76A7-4D8A-B614-A6C65E6412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52dc8f-b3a8-4e87-8b24-6a11a21d98cc"/>
    <ds:schemaRef ds:uri="a13caf3a-7165-4033-ade8-fd506b07d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712775-C535-4EF0-BB86-290341B1C2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716</TotalTime>
  <Words>2688</Words>
  <Application>Microsoft Office PowerPoint</Application>
  <PresentationFormat>Custom</PresentationFormat>
  <Paragraphs>241</Paragraphs>
  <Slides>18</Slides>
  <Notes>18</Notes>
  <HiddenSlides>3</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Preparing</vt:lpstr>
      <vt:lpstr>PowerPoint Presentation</vt:lpstr>
      <vt:lpstr>What is Morrisby Profiling?</vt:lpstr>
      <vt:lpstr>Why do Morrisby Profiling?</vt:lpstr>
      <vt:lpstr>How do you complete a Morrisby Profile?</vt:lpstr>
      <vt:lpstr>What  do the questions look like? </vt:lpstr>
      <vt:lpstr>What  do the questions look like? </vt:lpstr>
      <vt:lpstr>Your Morrisby profile is all about YOU!</vt:lpstr>
      <vt:lpstr>What happens after you complete the Morrisby Profile?</vt:lpstr>
      <vt:lpstr>Your Morrisby Profile</vt:lpstr>
      <vt:lpstr>What will the results look like?</vt:lpstr>
      <vt:lpstr>What will the results look like?</vt:lpstr>
      <vt:lpstr>The Morrisby  Unpacking Conversation  </vt:lpstr>
      <vt:lpstr>Review</vt:lpstr>
      <vt:lpstr>Thank you for your participation.  Good luck on your career journey!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Career Insights - Getting Prepared Student Presentation Final</dc:title>
  <dc:creator>Patricia Crilly</dc:creator>
  <cp:keywords>DAGcNb2x5x0,BACY7KMk0Vw</cp:keywords>
  <cp:lastModifiedBy>Suzanne Morelli</cp:lastModifiedBy>
  <cp:revision>8</cp:revision>
  <dcterms:created xsi:type="dcterms:W3CDTF">2025-10-01T04:43:25Z</dcterms:created>
  <dcterms:modified xsi:type="dcterms:W3CDTF">2025-10-07T03:02:27Z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2025-01-28T00:00:00Z</vt:filetime>
  </property>
  <property fmtid="{D5CDD505-2E9C-101B-9397-08002B2CF9AE}" pid="3" name="Creator">
    <vt:lpwstr>Canva</vt:lpwstr>
  </property>
  <property fmtid="{D5CDD505-2E9C-101B-9397-08002B2CF9AE}" pid="4" name="LastSaved">
    <vt:filetime>2025-10-01T00:00:00Z</vt:filetime>
  </property>
  <property fmtid="{D5CDD505-2E9C-101B-9397-08002B2CF9AE}" pid="5" name="Producer">
    <vt:lpwstr>Canva</vt:lpwstr>
  </property>
  <property fmtid="{D5CDD505-2E9C-101B-9397-08002B2CF9AE}" pid="6" name="ContentTypeId">
    <vt:lpwstr>0x0101004875E9711CDA01428A83DF62041457D0</vt:lpwstr>
  </property>
  <property fmtid="{D5CDD505-2E9C-101B-9397-08002B2CF9AE}" pid="7" name="MediaServiceImageTags">
    <vt:lpwstr/>
  </property>
</Properties>
</file>