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1" r:id="rId3"/>
    <p:sldId id="274" r:id="rId4"/>
    <p:sldId id="270" r:id="rId5"/>
    <p:sldId id="273" r:id="rId6"/>
    <p:sldId id="272" r:id="rId7"/>
    <p:sldId id="275" r:id="rId8"/>
    <p:sldId id="276" r:id="rId9"/>
    <p:sldId id="277" r:id="rId10"/>
    <p:sldId id="258" r:id="rId11"/>
    <p:sldId id="261" r:id="rId12"/>
    <p:sldId id="282" r:id="rId13"/>
    <p:sldId id="257"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2F3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85" autoAdjust="0"/>
    <p:restoredTop sz="93792" autoAdjust="0"/>
  </p:normalViewPr>
  <p:slideViewPr>
    <p:cSldViewPr snapToGrid="0">
      <p:cViewPr varScale="1">
        <p:scale>
          <a:sx n="108" d="100"/>
          <a:sy n="108" d="100"/>
        </p:scale>
        <p:origin x="414" y="132"/>
      </p:cViewPr>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Thompson" userId="e4b6cbf4-dd58-473c-af8e-49577362c0ec" providerId="ADAL" clId="{1F413EDD-BFEC-4BAA-A430-C9EB85ACB768}"/>
    <pc:docChg chg="modSld">
      <pc:chgData name="David Thompson" userId="e4b6cbf4-dd58-473c-af8e-49577362c0ec" providerId="ADAL" clId="{1F413EDD-BFEC-4BAA-A430-C9EB85ACB768}" dt="2023-02-09T06:22:58.703" v="15" actId="166"/>
      <pc:docMkLst>
        <pc:docMk/>
      </pc:docMkLst>
      <pc:sldChg chg="modSp mod">
        <pc:chgData name="David Thompson" userId="e4b6cbf4-dd58-473c-af8e-49577362c0ec" providerId="ADAL" clId="{1F413EDD-BFEC-4BAA-A430-C9EB85ACB768}" dt="2023-02-09T06:22:58.703" v="15" actId="166"/>
        <pc:sldMkLst>
          <pc:docMk/>
          <pc:sldMk cId="3148183969" sldId="256"/>
        </pc:sldMkLst>
        <pc:spChg chg="mod">
          <ac:chgData name="David Thompson" userId="e4b6cbf4-dd58-473c-af8e-49577362c0ec" providerId="ADAL" clId="{1F413EDD-BFEC-4BAA-A430-C9EB85ACB768}" dt="2023-02-09T04:48:36.105" v="14" actId="20577"/>
          <ac:spMkLst>
            <pc:docMk/>
            <pc:sldMk cId="3148183969" sldId="256"/>
            <ac:spMk id="6" creationId="{27DE4F9E-4A06-DC65-5BF3-15BFFD082CC1}"/>
          </ac:spMkLst>
        </pc:spChg>
        <pc:picChg chg="ord">
          <ac:chgData name="David Thompson" userId="e4b6cbf4-dd58-473c-af8e-49577362c0ec" providerId="ADAL" clId="{1F413EDD-BFEC-4BAA-A430-C9EB85ACB768}" dt="2023-02-09T06:22:58.703" v="15" actId="166"/>
          <ac:picMkLst>
            <pc:docMk/>
            <pc:sldMk cId="3148183969" sldId="256"/>
            <ac:picMk id="7" creationId="{C25A2A42-CF34-F90A-58B5-A878DFFE77EE}"/>
          </ac:picMkLst>
        </pc:picChg>
      </pc:sldChg>
      <pc:sldChg chg="modSp mod">
        <pc:chgData name="David Thompson" userId="e4b6cbf4-dd58-473c-af8e-49577362c0ec" providerId="ADAL" clId="{1F413EDD-BFEC-4BAA-A430-C9EB85ACB768}" dt="2023-02-08T22:11:13.809" v="5" actId="20577"/>
        <pc:sldMkLst>
          <pc:docMk/>
          <pc:sldMk cId="374761393" sldId="273"/>
        </pc:sldMkLst>
        <pc:spChg chg="mod">
          <ac:chgData name="David Thompson" userId="e4b6cbf4-dd58-473c-af8e-49577362c0ec" providerId="ADAL" clId="{1F413EDD-BFEC-4BAA-A430-C9EB85ACB768}" dt="2023-02-08T22:11:13.809" v="5" actId="20577"/>
          <ac:spMkLst>
            <pc:docMk/>
            <pc:sldMk cId="374761393" sldId="273"/>
            <ac:spMk id="2" creationId="{81C1CFC2-D8F4-E214-8CB3-E26C144CF9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FF98F-5DD5-4C13-9842-7AB584FD50F3}" type="datetimeFigureOut">
              <a:rPr lang="en-AU" smtClean="0"/>
              <a:t>9/02/2023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D1F48-3E17-49F8-A55E-A65501BAEA46}" type="slidenum">
              <a:rPr lang="en-AU" smtClean="0"/>
              <a:t>‹#›</a:t>
            </a:fld>
            <a:endParaRPr lang="en-AU"/>
          </a:p>
        </p:txBody>
      </p:sp>
    </p:spTree>
    <p:extLst>
      <p:ext uri="{BB962C8B-B14F-4D97-AF65-F5344CB8AC3E}">
        <p14:creationId xmlns:p14="http://schemas.microsoft.com/office/powerpoint/2010/main" val="385177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9D1F48-3E17-49F8-A55E-A65501BAEA46}" type="slidenum">
              <a:rPr lang="en-AU" smtClean="0"/>
              <a:t>1</a:t>
            </a:fld>
            <a:endParaRPr lang="en-AU"/>
          </a:p>
        </p:txBody>
      </p:sp>
    </p:spTree>
    <p:extLst>
      <p:ext uri="{BB962C8B-B14F-4D97-AF65-F5344CB8AC3E}">
        <p14:creationId xmlns:p14="http://schemas.microsoft.com/office/powerpoint/2010/main" val="3593823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a:t>
            </a:r>
          </a:p>
          <a:p>
            <a:r>
              <a:rPr lang="en-US" dirty="0"/>
              <a:t>Why do you think people don’t want to approach young people about their feelings?</a:t>
            </a:r>
          </a:p>
          <a:p>
            <a:endParaRPr lang="en-US" dirty="0"/>
          </a:p>
          <a:p>
            <a:r>
              <a:rPr lang="en-US" dirty="0"/>
              <a:t>Examples:</a:t>
            </a:r>
          </a:p>
          <a:p>
            <a:pPr marL="171450" indent="-171450">
              <a:buFont typeface="Arial" panose="020B0604020202020204" pitchFamily="34" charset="0"/>
              <a:buChar char="•"/>
            </a:pPr>
            <a:r>
              <a:rPr lang="en-US" dirty="0"/>
              <a:t>Don’t know what to say</a:t>
            </a:r>
          </a:p>
          <a:p>
            <a:pPr marL="171450" indent="-171450">
              <a:buFont typeface="Arial" panose="020B0604020202020204" pitchFamily="34" charset="0"/>
              <a:buChar char="•"/>
            </a:pPr>
            <a:r>
              <a:rPr lang="en-US" dirty="0"/>
              <a:t>Think it will open a can of worms and they cannot help/are not available now etc.</a:t>
            </a:r>
          </a:p>
          <a:p>
            <a:endParaRPr lang="en-US" dirty="0"/>
          </a:p>
          <a:p>
            <a:pPr marL="171450" indent="-171450">
              <a:buFont typeface="Arial" panose="020B0604020202020204" pitchFamily="34" charset="0"/>
              <a:buChar char="•"/>
            </a:pPr>
            <a:r>
              <a:rPr lang="en-US" dirty="0"/>
              <a:t>Consultants only need to validate the student’s emotions and express they care.</a:t>
            </a:r>
          </a:p>
          <a:p>
            <a:pPr marL="171450" indent="-171450">
              <a:buFont typeface="Arial" panose="020B0604020202020204" pitchFamily="34" charset="0"/>
              <a:buChar char="•"/>
            </a:pPr>
            <a:r>
              <a:rPr lang="en-US" dirty="0"/>
              <a:t>If necessary, they can express their concern for a student and refer to school help if needed. If serious, they need to report – they should know they have helped. </a:t>
            </a:r>
          </a:p>
          <a:p>
            <a:endParaRPr lang="en-US" dirty="0"/>
          </a:p>
          <a:p>
            <a:r>
              <a:rPr lang="en-US" dirty="0"/>
              <a:t>Sometimes adults fear that if they </a:t>
            </a:r>
            <a:r>
              <a:rPr lang="en-US" dirty="0" err="1"/>
              <a:t>recognise</a:t>
            </a:r>
            <a:r>
              <a:rPr lang="en-US" dirty="0"/>
              <a:t> a young person’s feelings, it will be overwhelming for the student. R U Ok and other mental health research shows that this is not the case and that positive regard and asking if U R OK does not need to be overwhelming for either party.   </a:t>
            </a:r>
            <a:endParaRPr lang="en-AU" dirty="0"/>
          </a:p>
        </p:txBody>
      </p:sp>
      <p:sp>
        <p:nvSpPr>
          <p:cNvPr id="4" name="Slide Number Placeholder 3"/>
          <p:cNvSpPr>
            <a:spLocks noGrp="1"/>
          </p:cNvSpPr>
          <p:nvPr>
            <p:ph type="sldNum" sz="quarter" idx="5"/>
          </p:nvPr>
        </p:nvSpPr>
        <p:spPr/>
        <p:txBody>
          <a:bodyPr/>
          <a:lstStyle/>
          <a:p>
            <a:fld id="{2B9D1F48-3E17-49F8-A55E-A65501BAEA46}" type="slidenum">
              <a:rPr lang="en-AU" smtClean="0"/>
              <a:t>10</a:t>
            </a:fld>
            <a:endParaRPr lang="en-AU"/>
          </a:p>
        </p:txBody>
      </p:sp>
    </p:spTree>
    <p:extLst>
      <p:ext uri="{BB962C8B-B14F-4D97-AF65-F5344CB8AC3E}">
        <p14:creationId xmlns:p14="http://schemas.microsoft.com/office/powerpoint/2010/main" val="1997122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participant, in this case students, are at the </a:t>
            </a:r>
            <a:r>
              <a:rPr lang="en-US" sz="1200" dirty="0" err="1"/>
              <a:t>centre</a:t>
            </a:r>
            <a:r>
              <a:rPr lang="en-US" sz="1200" dirty="0"/>
              <a:t> of the decision-making process. Consultants play a vital role in supporting them to become aware of themselves and to begin making informed choices: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following competencies are listed in the CICA Standards: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Ethical principles for career development Practitioner, Client Relationships: </a:t>
            </a:r>
            <a:r>
              <a:rPr lang="en-AU" sz="1200" dirty="0"/>
              <a:t>Equity and diversity (p 6-7)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Core Competency 3. Communication and Interpersonal Skills, 3a (p 14)  and 5. Diversity and inclusions, 5a (p 16-17)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Specialised</a:t>
            </a:r>
            <a:r>
              <a:rPr lang="en-US" sz="1200" dirty="0"/>
              <a:t> </a:t>
            </a:r>
            <a:r>
              <a:rPr lang="en-US" sz="1200" dirty="0" err="1"/>
              <a:t>Competancy</a:t>
            </a:r>
            <a:r>
              <a:rPr lang="en-US" sz="1200" dirty="0"/>
              <a:t> 4, Diverse clients.</a:t>
            </a: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AU" dirty="0"/>
          </a:p>
        </p:txBody>
      </p:sp>
      <p:sp>
        <p:nvSpPr>
          <p:cNvPr id="4" name="Slide Number Placeholder 3"/>
          <p:cNvSpPr>
            <a:spLocks noGrp="1"/>
          </p:cNvSpPr>
          <p:nvPr>
            <p:ph type="sldNum" sz="quarter" idx="5"/>
          </p:nvPr>
        </p:nvSpPr>
        <p:spPr/>
        <p:txBody>
          <a:bodyPr/>
          <a:lstStyle/>
          <a:p>
            <a:fld id="{2B9D1F48-3E17-49F8-A55E-A65501BAEA46}" type="slidenum">
              <a:rPr lang="en-AU" smtClean="0"/>
              <a:t>11</a:t>
            </a:fld>
            <a:endParaRPr lang="en-AU"/>
          </a:p>
        </p:txBody>
      </p:sp>
    </p:spTree>
    <p:extLst>
      <p:ext uri="{BB962C8B-B14F-4D97-AF65-F5344CB8AC3E}">
        <p14:creationId xmlns:p14="http://schemas.microsoft.com/office/powerpoint/2010/main" val="3011440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9D1F48-3E17-49F8-A55E-A65501BAEA46}" type="slidenum">
              <a:rPr lang="en-AU" smtClean="0"/>
              <a:t>12</a:t>
            </a:fld>
            <a:endParaRPr lang="en-AU"/>
          </a:p>
        </p:txBody>
      </p:sp>
    </p:spTree>
    <p:extLst>
      <p:ext uri="{BB962C8B-B14F-4D97-AF65-F5344CB8AC3E}">
        <p14:creationId xmlns:p14="http://schemas.microsoft.com/office/powerpoint/2010/main" val="1357793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Anyone supporting children with a disability or mental health issue would benefit from clarifying their feelings and attitudes to help understand any biases so they can reflect and </a:t>
            </a:r>
            <a:r>
              <a:rPr lang="en-US" dirty="0" err="1"/>
              <a:t>centre</a:t>
            </a:r>
            <a:r>
              <a:rPr lang="en-US" dirty="0"/>
              <a:t> themselves with the aim of providing person-</a:t>
            </a:r>
            <a:r>
              <a:rPr lang="en-US" dirty="0" err="1"/>
              <a:t>centred</a:t>
            </a:r>
            <a:r>
              <a:rPr lang="en-US" dirty="0"/>
              <a:t> support.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Uncertainty and concern about performing well and knowing how to provide good support is normal and part of our ongoing development as good career counsellors and consultants.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Just as we validate issues and feelings for students and clients, Regional Coordinators can provide this same support to consultants – it is often by experience this that we learn to offer it </a:t>
            </a:r>
            <a:r>
              <a:rPr lang="en-US"/>
              <a:t>to others.</a:t>
            </a:r>
            <a:endParaRPr lang="en-AU" dirty="0"/>
          </a:p>
          <a:p>
            <a:endParaRPr lang="en-AU" dirty="0"/>
          </a:p>
        </p:txBody>
      </p:sp>
      <p:sp>
        <p:nvSpPr>
          <p:cNvPr id="4" name="Slide Number Placeholder 3"/>
          <p:cNvSpPr>
            <a:spLocks noGrp="1"/>
          </p:cNvSpPr>
          <p:nvPr>
            <p:ph type="sldNum" sz="quarter" idx="5"/>
          </p:nvPr>
        </p:nvSpPr>
        <p:spPr/>
        <p:txBody>
          <a:bodyPr/>
          <a:lstStyle/>
          <a:p>
            <a:fld id="{2B9D1F48-3E17-49F8-A55E-A65501BAEA46}" type="slidenum">
              <a:rPr lang="en-AU" smtClean="0"/>
              <a:t>13</a:t>
            </a:fld>
            <a:endParaRPr lang="en-AU" dirty="0"/>
          </a:p>
        </p:txBody>
      </p:sp>
    </p:spTree>
    <p:extLst>
      <p:ext uri="{BB962C8B-B14F-4D97-AF65-F5344CB8AC3E}">
        <p14:creationId xmlns:p14="http://schemas.microsoft.com/office/powerpoint/2010/main" val="87416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B9D1F48-3E17-49F8-A55E-A65501BAEA46}" type="slidenum">
              <a:rPr lang="en-AU" smtClean="0"/>
              <a:t>14</a:t>
            </a:fld>
            <a:endParaRPr lang="en-AU"/>
          </a:p>
        </p:txBody>
      </p:sp>
    </p:spTree>
    <p:extLst>
      <p:ext uri="{BB962C8B-B14F-4D97-AF65-F5344CB8AC3E}">
        <p14:creationId xmlns:p14="http://schemas.microsoft.com/office/powerpoint/2010/main" val="281988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a wide range of diverse barriers that can impact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are generally </a:t>
            </a:r>
            <a:r>
              <a:rPr lang="en-US" dirty="0" err="1"/>
              <a:t>categorised</a:t>
            </a:r>
            <a:r>
              <a:rPr lang="en-US" dirty="0"/>
              <a:t> according to a specific disability category which groups people with common characteristics:  Autism, Deaf-blindness, Developmental delay, Emotional disturbance, Hearing impairments including deafness, Intellectual disability, Multiple disabilities, Orthopedic impairments, Other health impairments, Specific learning disabilities, Speech or language impairments, Traumatic brain injury, Visual impairments including blindness.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US" dirty="0"/>
              <a:t>Students with specific learning disabilities usually have a disorder in one or more psychological processes involved in understanding or using spoken or written language. This results in imperfect ability to listen, think, read, write, spell, and/or to perform mathematical calculations.</a:t>
            </a:r>
          </a:p>
          <a:p>
            <a:endParaRPr lang="en-US" dirty="0"/>
          </a:p>
          <a:p>
            <a:pPr marL="0" indent="0">
              <a:buFont typeface="Arial" panose="020B0604020202020204" pitchFamily="34" charset="0"/>
              <a:buNone/>
            </a:pPr>
            <a:r>
              <a:rPr lang="en-US" dirty="0"/>
              <a:t>Students with mild intellectual disability who have global deficits in the areas of memory and attention and students with SLDs can have a difficulty in a specific area or areas of cognitive functioning. These psychological processing deficits include deficits in perception, attention, memory, meta cognition, and </a:t>
            </a:r>
            <a:r>
              <a:rPr lang="en-US" dirty="0" err="1"/>
              <a:t>organisation</a:t>
            </a:r>
            <a:r>
              <a:rPr lang="en-US" dirty="0"/>
              <a:t>.  They result in deficits that cause academic difficulties and result in achievement significantly below expectations given average intellectual capacity.</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addition to the impact this can have on self-esteem and self-efficacy, these students face a range of socio-cultural barriers that are built into social structures, expectations, education and processes. They are often bullied.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2B9D1F48-3E17-49F8-A55E-A65501BAEA46}" type="slidenum">
              <a:rPr lang="en-AU" smtClean="0"/>
              <a:t>2</a:t>
            </a:fld>
            <a:endParaRPr lang="en-AU" dirty="0"/>
          </a:p>
        </p:txBody>
      </p:sp>
    </p:spTree>
    <p:extLst>
      <p:ext uri="{BB962C8B-B14F-4D97-AF65-F5344CB8AC3E}">
        <p14:creationId xmlns:p14="http://schemas.microsoft.com/office/powerpoint/2010/main" val="330156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Exercise: </a:t>
            </a:r>
          </a:p>
          <a:p>
            <a:endParaRPr lang="en-AU" dirty="0"/>
          </a:p>
          <a:p>
            <a:r>
              <a:rPr lang="en-AU" dirty="0"/>
              <a:t>Turn to the person next to you and share one example of where you have seen a student, person or group not being accommodated so they can succeed or discuss as a group. </a:t>
            </a:r>
          </a:p>
          <a:p>
            <a:endParaRPr lang="en-AU" dirty="0"/>
          </a:p>
          <a:p>
            <a:endParaRPr lang="en-AU" dirty="0"/>
          </a:p>
        </p:txBody>
      </p:sp>
      <p:sp>
        <p:nvSpPr>
          <p:cNvPr id="4" name="Slide Number Placeholder 3"/>
          <p:cNvSpPr>
            <a:spLocks noGrp="1"/>
          </p:cNvSpPr>
          <p:nvPr>
            <p:ph type="sldNum" sz="quarter" idx="5"/>
          </p:nvPr>
        </p:nvSpPr>
        <p:spPr/>
        <p:txBody>
          <a:bodyPr/>
          <a:lstStyle/>
          <a:p>
            <a:fld id="{2B9D1F48-3E17-49F8-A55E-A65501BAEA46}" type="slidenum">
              <a:rPr lang="en-AU" smtClean="0"/>
              <a:t>3</a:t>
            </a:fld>
            <a:endParaRPr lang="en-AU"/>
          </a:p>
        </p:txBody>
      </p:sp>
    </p:spTree>
    <p:extLst>
      <p:ext uri="{BB962C8B-B14F-4D97-AF65-F5344CB8AC3E}">
        <p14:creationId xmlns:p14="http://schemas.microsoft.com/office/powerpoint/2010/main" val="4247815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0063" y="973138"/>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This diagram highlights key areas that are impacted by disability and that can impact the presentations and communications of students with disabilities.</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A range of areas may be impacted - each student is likely to experience different impacts, and levels of impact.</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Challenges for consultants working with diversity and neurodiversity is that to make something accessible it can become accessible to the provider. Communication can take longer but students may look like they are not engaging, or they may resist engaging if it becomes too hard.</a:t>
            </a:r>
          </a:p>
          <a:p>
            <a:pPr marL="0" indent="0">
              <a:buFont typeface="Arial" panose="020B0604020202020204" pitchFamily="34" charset="0"/>
              <a:buNone/>
            </a:pPr>
            <a:endParaRPr lang="en-AU" dirty="0"/>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2B9D1F48-3E17-49F8-A55E-A65501BAEA46}" type="slidenum">
              <a:rPr lang="en-AU" smtClean="0"/>
              <a:t>4</a:t>
            </a:fld>
            <a:endParaRPr lang="en-AU"/>
          </a:p>
        </p:txBody>
      </p:sp>
    </p:spTree>
    <p:extLst>
      <p:ext uri="{BB962C8B-B14F-4D97-AF65-F5344CB8AC3E}">
        <p14:creationId xmlns:p14="http://schemas.microsoft.com/office/powerpoint/2010/main" val="2517303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291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In pairs, tell the person next to you about your weekend without using the letter 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Presenter explores: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What did you notice - was difficult – was easier?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Conversations ar</a:t>
            </a:r>
            <a:r>
              <a:rPr lang="en-AU" dirty="0"/>
              <a:t>e l</a:t>
            </a:r>
            <a:r>
              <a:rPr lang="en-AU" sz="1200" dirty="0"/>
              <a:t>ess specific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Didn’t have a big enough vocab to engage without using 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Have to really focus and think about the 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Sticking to one sentence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Splitting attention – like having to communicate in a foreign language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Looking up and off to the left or right to find the 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Communication is not always straightforward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Did is seem more back and forth?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We can see differences in the body when communicating for example, with dyspraxia. Moving back and forth trying to find the 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Was there an R police person in the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a:defRPr/>
            </a:pPr>
            <a:r>
              <a:rPr lang="en-AU" sz="1200" dirty="0"/>
              <a:t>Communication can make it hard for consultants working out what students are saying or going to say. For students needing to think about what we are going to say uses a lot of energy.</a:t>
            </a:r>
            <a:r>
              <a:rPr lang="en-AU" dirty="0"/>
              <a:t> There can be les </a:t>
            </a:r>
            <a:r>
              <a:rPr lang="en-AU" sz="1200" dirty="0"/>
              <a:t>reciprocity – going back and forth or fewer follow up questions from the students.  It may be challenging for students to answer follow up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Some students use compensatory strategies by writing it down first.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Most importantly, we will never really know what it is like for those students.</a:t>
            </a:r>
          </a:p>
          <a:p>
            <a:endParaRPr lang="en-AU" dirty="0"/>
          </a:p>
        </p:txBody>
      </p:sp>
      <p:sp>
        <p:nvSpPr>
          <p:cNvPr id="4" name="Slide Number Placeholder 3"/>
          <p:cNvSpPr>
            <a:spLocks noGrp="1"/>
          </p:cNvSpPr>
          <p:nvPr>
            <p:ph type="sldNum" sz="quarter" idx="5"/>
          </p:nvPr>
        </p:nvSpPr>
        <p:spPr/>
        <p:txBody>
          <a:bodyPr/>
          <a:lstStyle/>
          <a:p>
            <a:fld id="{2B9D1F48-3E17-49F8-A55E-A65501BAEA46}" type="slidenum">
              <a:rPr lang="en-AU" smtClean="0"/>
              <a:t>5</a:t>
            </a:fld>
            <a:endParaRPr lang="en-AU" dirty="0"/>
          </a:p>
        </p:txBody>
      </p:sp>
    </p:spTree>
    <p:extLst>
      <p:ext uri="{BB962C8B-B14F-4D97-AF65-F5344CB8AC3E}">
        <p14:creationId xmlns:p14="http://schemas.microsoft.com/office/powerpoint/2010/main" val="214781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94810"/>
          </a:xfrm>
        </p:spPr>
        <p:txBody>
          <a:bodyPr/>
          <a:lstStyle/>
          <a:p>
            <a:r>
              <a:rPr lang="en-AU" dirty="0"/>
              <a:t>Because students with disability or wellbeing issues might not be able to do something, it can present as they won’t do it, when actually they can’t do it.</a:t>
            </a:r>
          </a:p>
          <a:p>
            <a:r>
              <a:rPr lang="en-AU" dirty="0"/>
              <a:t>It makes them look resistant to us, but they may be fearful. </a:t>
            </a:r>
          </a:p>
          <a:p>
            <a:endParaRPr lang="en-AU" dirty="0"/>
          </a:p>
          <a:p>
            <a:r>
              <a:rPr lang="en-AU" dirty="0"/>
              <a:t>They may be accustomed to not be able to do something – they may not have the right support or accommodations. </a:t>
            </a:r>
          </a:p>
          <a:p>
            <a:r>
              <a:rPr lang="en-AU" dirty="0"/>
              <a:t>They may not have insight into their true capabilities.</a:t>
            </a:r>
          </a:p>
          <a:p>
            <a:endParaRPr lang="en-AU" dirty="0"/>
          </a:p>
          <a:p>
            <a:pPr>
              <a:defRPr/>
            </a:pPr>
            <a:r>
              <a:rPr lang="en-US" dirty="0"/>
              <a:t>Students with specific learning disabilities and other disabilities can have low self-esteem and generally a poorly defined self-concept.</a:t>
            </a:r>
            <a:r>
              <a:rPr lang="en-AU" dirty="0"/>
              <a:t> </a:t>
            </a:r>
          </a:p>
          <a:p>
            <a:pPr>
              <a:defRPr/>
            </a:pPr>
            <a:endParaRPr lang="en-AU" dirty="0"/>
          </a:p>
          <a:p>
            <a:pPr>
              <a:defRPr/>
            </a:pPr>
            <a:r>
              <a:rPr lang="en-AU" dirty="0"/>
              <a:t>Students with disability may also have a low response to engagement for other reasons. They may not want people to recognise they have a disability. They may be used to letting the more ‘powerful’ person lead.  So, it is important for consultants to recognise that they may have a greater balance of power in an engagement with a student who has a disability or mental health condition. </a:t>
            </a:r>
          </a:p>
          <a:p>
            <a:pPr>
              <a:defRPr/>
            </a:pPr>
            <a:endParaRPr lang="en-AU" dirty="0"/>
          </a:p>
          <a:p>
            <a:pPr>
              <a:defRPr/>
            </a:pPr>
            <a:r>
              <a:rPr lang="en-AU" dirty="0"/>
              <a:t>Approaching students from a place of compassion helps both the student and the consultant and aligns to the CICA standards for supporting diversity. The way students move forward may not be what each one of us expect. Consultants play an important role in helping students identify their strengths to help them move forward.</a:t>
            </a:r>
          </a:p>
          <a:p>
            <a:pPr>
              <a:defRPr/>
            </a:pPr>
            <a:endParaRPr lang="en-AU" dirty="0"/>
          </a:p>
          <a:p>
            <a:pPr>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2B9D1F48-3E17-49F8-A55E-A65501BAEA46}" type="slidenum">
              <a:rPr lang="en-AU" smtClean="0"/>
              <a:t>6</a:t>
            </a:fld>
            <a:endParaRPr lang="en-AU"/>
          </a:p>
        </p:txBody>
      </p:sp>
    </p:spTree>
    <p:extLst>
      <p:ext uri="{BB962C8B-B14F-4D97-AF65-F5344CB8AC3E}">
        <p14:creationId xmlns:p14="http://schemas.microsoft.com/office/powerpoint/2010/main" val="1384278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2930" y="4400549"/>
            <a:ext cx="5669280" cy="4284663"/>
          </a:xfrm>
        </p:spPr>
        <p:txBody>
          <a:bodyPr/>
          <a:lstStyle/>
          <a:p>
            <a:r>
              <a:rPr lang="en-AU" dirty="0"/>
              <a:t>In this example of someone with ASD, the observable behaviours are a result of the things we cannot see.  Consultants can help by trying to think about the student’s lived experience. In a short time they may not be able to know what the student’s real experience is. A student’s presentation is linked to what is happening for the student internally. </a:t>
            </a:r>
          </a:p>
          <a:p>
            <a:endParaRPr lang="en-AU" dirty="0"/>
          </a:p>
          <a:p>
            <a:r>
              <a:rPr lang="en-AU" dirty="0"/>
              <a:t>Consultants can help students feel supported by adopting a curious questioning style rather than telling – these students are often told.  This can help students who appear resisting to engage more.</a:t>
            </a:r>
          </a:p>
          <a:p>
            <a:endParaRPr lang="en-AU" dirty="0"/>
          </a:p>
          <a:p>
            <a:r>
              <a:rPr lang="en-AU" dirty="0"/>
              <a:t>Examples that invite student to respond safely are:</a:t>
            </a:r>
          </a:p>
          <a:p>
            <a:pPr marL="171450" indent="-171450">
              <a:buFont typeface="Arial" panose="020B0604020202020204" pitchFamily="34" charset="0"/>
              <a:buChar char="•"/>
            </a:pPr>
            <a:r>
              <a:rPr lang="en-AU" i="1" dirty="0"/>
              <a:t>I am curious to understand how this is for you - are you interested in pursing this but worried that you  won’t be able to do it?  </a:t>
            </a:r>
          </a:p>
          <a:p>
            <a:pPr marL="171450" indent="-171450">
              <a:buFont typeface="Arial" panose="020B0604020202020204" pitchFamily="34" charset="0"/>
              <a:buChar char="•"/>
            </a:pPr>
            <a:r>
              <a:rPr lang="en-AU" i="1" dirty="0"/>
              <a:t>Is it something you would like to explore with your teachers while you are still supported at school, even though you are worried?</a:t>
            </a:r>
          </a:p>
          <a:p>
            <a:pPr marL="171450" indent="-171450">
              <a:buFont typeface="Arial" panose="020B0604020202020204" pitchFamily="34" charset="0"/>
              <a:buChar char="•"/>
            </a:pPr>
            <a:r>
              <a:rPr lang="en-AU" i="1" dirty="0"/>
              <a:t>I can see in there results you do well/okay in this area – is this something you feel you want to pursue? </a:t>
            </a:r>
          </a:p>
          <a:p>
            <a:pPr marL="171450" indent="-171450">
              <a:buFont typeface="Arial" panose="020B0604020202020204" pitchFamily="34" charset="0"/>
              <a:buChar char="•"/>
            </a:pPr>
            <a:r>
              <a:rPr lang="en-AU" i="1" dirty="0"/>
              <a:t>I’m not here to force you into anything, only to let you know what strengths are in your results and to support you to understand some of the options you have. </a:t>
            </a:r>
          </a:p>
          <a:p>
            <a:pPr marL="171450" indent="-171450">
              <a:buFont typeface="Arial" panose="020B0604020202020204" pitchFamily="34" charset="0"/>
              <a:buChar char="•"/>
            </a:pPr>
            <a:endParaRPr lang="en-AU" i="1" dirty="0"/>
          </a:p>
          <a:p>
            <a:r>
              <a:rPr lang="en-AU" dirty="0"/>
              <a:t>Curious questions invite a response and reduce power in the interpersonal engagement. They do not judge.</a:t>
            </a:r>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2B9D1F48-3E17-49F8-A55E-A65501BAEA46}" type="slidenum">
              <a:rPr lang="en-AU" smtClean="0"/>
              <a:t>7</a:t>
            </a:fld>
            <a:endParaRPr lang="en-AU" dirty="0"/>
          </a:p>
        </p:txBody>
      </p:sp>
    </p:spTree>
    <p:extLst>
      <p:ext uri="{BB962C8B-B14F-4D97-AF65-F5344CB8AC3E}">
        <p14:creationId xmlns:p14="http://schemas.microsoft.com/office/powerpoint/2010/main" val="2832728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Children can experience a range of anxieties including:</a:t>
            </a:r>
          </a:p>
          <a:p>
            <a:pPr marL="342900" indent="-342900">
              <a:buFont typeface="Arial" panose="020B0604020202020204" pitchFamily="34" charset="0"/>
              <a:buChar char="•"/>
            </a:pPr>
            <a:r>
              <a:rPr lang="en-US" dirty="0"/>
              <a:t>Separation Anxiety</a:t>
            </a:r>
          </a:p>
          <a:p>
            <a:pPr marL="342900" indent="-342900">
              <a:buFont typeface="Arial" panose="020B0604020202020204" pitchFamily="34" charset="0"/>
              <a:buChar char="•"/>
            </a:pPr>
            <a:r>
              <a:rPr lang="en-US" dirty="0"/>
              <a:t>General Anxiety</a:t>
            </a:r>
          </a:p>
          <a:p>
            <a:pPr marL="342900" indent="-342900">
              <a:buFont typeface="Arial" panose="020B0604020202020204" pitchFamily="34" charset="0"/>
              <a:buChar char="•"/>
            </a:pPr>
            <a:r>
              <a:rPr lang="en-US" dirty="0"/>
              <a:t>Specific Phobia</a:t>
            </a:r>
          </a:p>
          <a:p>
            <a:pPr marL="342900" indent="-342900">
              <a:buFont typeface="Arial" panose="020B0604020202020204" pitchFamily="34" charset="0"/>
              <a:buChar char="•"/>
            </a:pPr>
            <a:r>
              <a:rPr lang="en-US" dirty="0"/>
              <a:t>Social Anxiety</a:t>
            </a:r>
            <a:endParaRPr lang="en-AU" dirty="0"/>
          </a:p>
          <a:p>
            <a:pPr marL="0" indent="0">
              <a:buFont typeface="Arial" panose="020B0604020202020204" pitchFamily="34" charset="0"/>
              <a:buNone/>
            </a:pPr>
            <a:endParaRPr lang="en-AU" dirty="0"/>
          </a:p>
          <a:p>
            <a:pPr marL="0" indent="0">
              <a:buFont typeface="Arial" panose="020B0604020202020204" pitchFamily="34" charset="0"/>
              <a:buNone/>
            </a:pPr>
            <a:r>
              <a:rPr lang="en-AU" dirty="0"/>
              <a:t>The challenge for consultants working with young people is that adolescents are remodelling their brain. The brain begins to prune itself having spent many years growing like a tree. The brain begins to specialise the brain and adolescents begin to find their passion and establish circuits they will use later.  While their brain is becoming more integrated, executive function declines and processing is more through the emotional centre. This can increase feelings of anxiety for anxious students who do not yet have the resources or skills to deal with this.</a:t>
            </a:r>
          </a:p>
          <a:p>
            <a:pPr marL="0" indent="0">
              <a:lnSpc>
                <a:spcPct val="150000"/>
              </a:lnSpc>
              <a:buFont typeface="Arial" panose="020B0604020202020204" pitchFamily="34" charset="0"/>
              <a:buNone/>
            </a:pPr>
            <a:endParaRPr lang="en-AU" sz="1100" dirty="0">
              <a:latin typeface="Lora Medium" pitchFamily="2" charset="0"/>
            </a:endParaRPr>
          </a:p>
          <a:p>
            <a:pPr marL="0" indent="0">
              <a:lnSpc>
                <a:spcPct val="150000"/>
              </a:lnSpc>
              <a:buFont typeface="Arial" panose="020B0604020202020204" pitchFamily="34" charset="0"/>
              <a:buNone/>
            </a:pPr>
            <a:endParaRPr lang="en-US" sz="1100" dirty="0">
              <a:latin typeface="Lora Medium" pitchFamily="2" charset="0"/>
            </a:endParaRPr>
          </a:p>
        </p:txBody>
      </p:sp>
      <p:sp>
        <p:nvSpPr>
          <p:cNvPr id="4" name="Slide Number Placeholder 3"/>
          <p:cNvSpPr>
            <a:spLocks noGrp="1"/>
          </p:cNvSpPr>
          <p:nvPr>
            <p:ph type="sldNum" sz="quarter" idx="5"/>
          </p:nvPr>
        </p:nvSpPr>
        <p:spPr/>
        <p:txBody>
          <a:bodyPr/>
          <a:lstStyle/>
          <a:p>
            <a:fld id="{2B9D1F48-3E17-49F8-A55E-A65501BAEA46}" type="slidenum">
              <a:rPr lang="en-AU" smtClean="0"/>
              <a:t>8</a:t>
            </a:fld>
            <a:endParaRPr lang="en-AU"/>
          </a:p>
        </p:txBody>
      </p:sp>
    </p:spTree>
    <p:extLst>
      <p:ext uri="{BB962C8B-B14F-4D97-AF65-F5344CB8AC3E}">
        <p14:creationId xmlns:p14="http://schemas.microsoft.com/office/powerpoint/2010/main" val="2649083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Anxious teens may not have the communications skills and emotional skills to be good communicators or engage well.</a:t>
            </a:r>
          </a:p>
          <a:p>
            <a:r>
              <a:rPr lang="en-AU" sz="1200" dirty="0"/>
              <a:t>Common signs and symptoms:</a:t>
            </a:r>
          </a:p>
          <a:p>
            <a:pPr marL="285750" indent="-285750">
              <a:buFont typeface="Arial" panose="020B0604020202020204" pitchFamily="34" charset="0"/>
              <a:buChar char="•"/>
            </a:pPr>
            <a:r>
              <a:rPr lang="en-AU" sz="1200" dirty="0"/>
              <a:t>Difficulty relaxing </a:t>
            </a:r>
          </a:p>
          <a:p>
            <a:pPr marL="285750" indent="-285750">
              <a:buFont typeface="Arial" panose="020B0604020202020204" pitchFamily="34" charset="0"/>
              <a:buChar char="•"/>
            </a:pPr>
            <a:r>
              <a:rPr lang="en-AU" sz="1200" dirty="0"/>
              <a:t>Muscle tension</a:t>
            </a:r>
          </a:p>
          <a:p>
            <a:pPr marL="285750" indent="-285750">
              <a:buFont typeface="Arial" panose="020B0604020202020204" pitchFamily="34" charset="0"/>
              <a:buChar char="•"/>
            </a:pPr>
            <a:r>
              <a:rPr lang="en-AU" sz="1200" dirty="0"/>
              <a:t>Sleep trouble </a:t>
            </a:r>
          </a:p>
          <a:p>
            <a:pPr marL="285750" indent="-285750">
              <a:buFont typeface="Arial" panose="020B0604020202020204" pitchFamily="34" charset="0"/>
              <a:buChar char="•"/>
            </a:pPr>
            <a:r>
              <a:rPr lang="en-AU" sz="1200" dirty="0"/>
              <a:t>Restlessness</a:t>
            </a:r>
          </a:p>
          <a:p>
            <a:pPr marL="285750" indent="-285750">
              <a:buFont typeface="Arial" panose="020B0604020202020204" pitchFamily="34" charset="0"/>
              <a:buChar char="•"/>
            </a:pPr>
            <a:r>
              <a:rPr lang="en-AU" sz="1200" dirty="0"/>
              <a:t>Anger or irritation </a:t>
            </a:r>
          </a:p>
          <a:p>
            <a:pPr marL="285750" indent="-285750">
              <a:buFont typeface="Arial" panose="020B0604020202020204" pitchFamily="34" charset="0"/>
              <a:buChar char="•"/>
            </a:pPr>
            <a:r>
              <a:rPr lang="en-AU" sz="1200" dirty="0"/>
              <a:t>Persistent and disruptive worry or fear</a:t>
            </a:r>
          </a:p>
          <a:p>
            <a:pPr marL="285750" indent="-285750">
              <a:buFont typeface="Arial" panose="020B0604020202020204" pitchFamily="34" charset="0"/>
              <a:buChar char="•"/>
            </a:pPr>
            <a:r>
              <a:rPr lang="en-AU" sz="1200" dirty="0"/>
              <a:t>Trouble concentrating </a:t>
            </a:r>
          </a:p>
          <a:p>
            <a:pPr marL="285750" indent="-285750">
              <a:buFont typeface="Arial" panose="020B0604020202020204" pitchFamily="34" charset="0"/>
              <a:buChar char="•"/>
            </a:pPr>
            <a:r>
              <a:rPr lang="en-AU" sz="1200" dirty="0"/>
              <a:t>Racing heart</a:t>
            </a:r>
          </a:p>
          <a:p>
            <a:pPr marL="285750" indent="-285750">
              <a:buFont typeface="Arial" panose="020B0604020202020204" pitchFamily="34" charset="0"/>
              <a:buChar char="•"/>
            </a:pPr>
            <a:r>
              <a:rPr lang="en-AU" sz="1200" dirty="0"/>
              <a:t>Dizziness Fast breathing</a:t>
            </a:r>
          </a:p>
          <a:p>
            <a:pPr marL="285750" indent="-285750">
              <a:buFont typeface="Arial" panose="020B0604020202020204" pitchFamily="34" charset="0"/>
              <a:buChar char="•"/>
            </a:pPr>
            <a:r>
              <a:rPr lang="en-AU" sz="1200" dirty="0"/>
              <a:t>Upset stomach </a:t>
            </a:r>
          </a:p>
          <a:p>
            <a:pPr marL="285750" indent="-285750">
              <a:buFont typeface="Arial" panose="020B0604020202020204" pitchFamily="34" charset="0"/>
              <a:buChar char="•"/>
            </a:pPr>
            <a:r>
              <a:rPr lang="en-AU" sz="1200" dirty="0"/>
              <a:t>Avoiding places or situations that provoke fear</a:t>
            </a:r>
          </a:p>
          <a:p>
            <a:r>
              <a:rPr lang="en-AU" sz="1200" dirty="0"/>
              <a:t>What you might see in communication:</a:t>
            </a:r>
          </a:p>
          <a:p>
            <a:pPr marL="285750" indent="-285750">
              <a:buFont typeface="Arial" panose="020B0604020202020204" pitchFamily="34" charset="0"/>
              <a:buChar char="•"/>
            </a:pPr>
            <a:r>
              <a:rPr lang="en-AU" sz="1200" dirty="0"/>
              <a:t>Selective mutism</a:t>
            </a:r>
          </a:p>
          <a:p>
            <a:pPr marL="285750" indent="-285750">
              <a:buFont typeface="Arial" panose="020B0604020202020204" pitchFamily="34" charset="0"/>
              <a:buChar char="•"/>
            </a:pPr>
            <a:r>
              <a:rPr lang="en-AU" sz="1200" dirty="0"/>
              <a:t>Rapid speech</a:t>
            </a:r>
          </a:p>
          <a:p>
            <a:pPr marL="285750" indent="-285750">
              <a:buFont typeface="Arial" panose="020B0604020202020204" pitchFamily="34" charset="0"/>
              <a:buChar char="•"/>
            </a:pPr>
            <a:r>
              <a:rPr lang="en-AU" sz="1200" dirty="0"/>
              <a:t>Reluctant to speak</a:t>
            </a:r>
          </a:p>
          <a:p>
            <a:pPr marL="285750" indent="-285750">
              <a:buFont typeface="Arial" panose="020B0604020202020204" pitchFamily="34" charset="0"/>
              <a:buChar char="•"/>
            </a:pPr>
            <a:r>
              <a:rPr lang="en-AU" sz="1200" dirty="0"/>
              <a:t>Looking away/down</a:t>
            </a:r>
          </a:p>
          <a:p>
            <a:pPr marL="285750" indent="-285750">
              <a:buFont typeface="Arial" panose="020B0604020202020204" pitchFamily="34" charset="0"/>
              <a:buChar char="•"/>
            </a:pPr>
            <a:r>
              <a:rPr lang="en-AU" sz="1200" dirty="0"/>
              <a:t>Not engaging</a:t>
            </a:r>
          </a:p>
          <a:p>
            <a:pPr marL="285750" indent="-285750">
              <a:buFont typeface="Arial" panose="020B0604020202020204" pitchFamily="34" charset="0"/>
              <a:buChar char="•"/>
            </a:pPr>
            <a:r>
              <a:rPr lang="en-AU" sz="1200" dirty="0"/>
              <a:t>Shouting</a:t>
            </a:r>
          </a:p>
          <a:p>
            <a:pPr marL="285750" indent="-285750">
              <a:buFont typeface="Arial" panose="020B0604020202020204" pitchFamily="34" charset="0"/>
              <a:buChar char="•"/>
            </a:pPr>
            <a:r>
              <a:rPr lang="en-AU" sz="1200" dirty="0"/>
              <a:t>Fidgeting</a:t>
            </a:r>
          </a:p>
          <a:p>
            <a:pPr marL="285750" indent="-285750">
              <a:buFont typeface="Arial" panose="020B0604020202020204" pitchFamily="34" charset="0"/>
              <a:buChar char="•"/>
            </a:pPr>
            <a:r>
              <a:rPr lang="en-AU" sz="1200" dirty="0"/>
              <a:t>Making excuses to leave</a:t>
            </a:r>
            <a:endParaRPr lang="en-AU" dirty="0"/>
          </a:p>
        </p:txBody>
      </p:sp>
      <p:sp>
        <p:nvSpPr>
          <p:cNvPr id="4" name="Slide Number Placeholder 3"/>
          <p:cNvSpPr>
            <a:spLocks noGrp="1"/>
          </p:cNvSpPr>
          <p:nvPr>
            <p:ph type="sldNum" sz="quarter" idx="5"/>
          </p:nvPr>
        </p:nvSpPr>
        <p:spPr/>
        <p:txBody>
          <a:bodyPr/>
          <a:lstStyle/>
          <a:p>
            <a:fld id="{2B9D1F48-3E17-49F8-A55E-A65501BAEA46}" type="slidenum">
              <a:rPr lang="en-AU" smtClean="0"/>
              <a:t>9</a:t>
            </a:fld>
            <a:endParaRPr lang="en-AU"/>
          </a:p>
        </p:txBody>
      </p:sp>
    </p:spTree>
    <p:extLst>
      <p:ext uri="{BB962C8B-B14F-4D97-AF65-F5344CB8AC3E}">
        <p14:creationId xmlns:p14="http://schemas.microsoft.com/office/powerpoint/2010/main" val="4115752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4DE8E-FC8A-9037-CE49-E6C847BAD4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B22B843-FB98-9DB3-119A-7E1B76446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58DBD51-0AF0-7A35-5104-6A4C66DB045A}"/>
              </a:ext>
            </a:extLst>
          </p:cNvPr>
          <p:cNvSpPr>
            <a:spLocks noGrp="1"/>
          </p:cNvSpPr>
          <p:nvPr>
            <p:ph type="dt" sz="half" idx="10"/>
          </p:nvPr>
        </p:nvSpPr>
        <p:spPr/>
        <p:txBody>
          <a:bodyPr/>
          <a:lstStyle/>
          <a:p>
            <a:fld id="{B761EE69-F4B4-440E-82F0-41AC54924705}" type="datetimeFigureOut">
              <a:rPr lang="en-AU" smtClean="0"/>
              <a:t>9/02/2023</a:t>
            </a:fld>
            <a:endParaRPr lang="en-AU"/>
          </a:p>
        </p:txBody>
      </p:sp>
      <p:sp>
        <p:nvSpPr>
          <p:cNvPr id="5" name="Footer Placeholder 4">
            <a:extLst>
              <a:ext uri="{FF2B5EF4-FFF2-40B4-BE49-F238E27FC236}">
                <a16:creationId xmlns:a16="http://schemas.microsoft.com/office/drawing/2014/main" id="{9C958320-3CD9-E37F-AB3F-6EAAE3E284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6E74C55-D4C8-615D-2D22-78F142F4CDDC}"/>
              </a:ext>
            </a:extLst>
          </p:cNvPr>
          <p:cNvSpPr>
            <a:spLocks noGrp="1"/>
          </p:cNvSpPr>
          <p:nvPr>
            <p:ph type="sldNum" sz="quarter" idx="12"/>
          </p:nvPr>
        </p:nvSpPr>
        <p:spPr/>
        <p:txBody>
          <a:bodyPr/>
          <a:lstStyle/>
          <a:p>
            <a:fld id="{716C5A8A-8953-4D2E-A93C-C5C5D2EDFBE1}" type="slidenum">
              <a:rPr lang="en-AU" smtClean="0"/>
              <a:t>‹#›</a:t>
            </a:fld>
            <a:endParaRPr lang="en-AU"/>
          </a:p>
        </p:txBody>
      </p:sp>
    </p:spTree>
    <p:extLst>
      <p:ext uri="{BB962C8B-B14F-4D97-AF65-F5344CB8AC3E}">
        <p14:creationId xmlns:p14="http://schemas.microsoft.com/office/powerpoint/2010/main" val="55869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D2582-C7E1-79B9-8F65-9D0E710E981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8703468-992C-321E-5504-AE7423DBB0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A793205-7C89-04B1-0B7C-DD2790A722F0}"/>
              </a:ext>
            </a:extLst>
          </p:cNvPr>
          <p:cNvSpPr>
            <a:spLocks noGrp="1"/>
          </p:cNvSpPr>
          <p:nvPr>
            <p:ph type="dt" sz="half" idx="10"/>
          </p:nvPr>
        </p:nvSpPr>
        <p:spPr/>
        <p:txBody>
          <a:bodyPr/>
          <a:lstStyle/>
          <a:p>
            <a:fld id="{B761EE69-F4B4-440E-82F0-41AC54924705}" type="datetimeFigureOut">
              <a:rPr lang="en-AU" smtClean="0"/>
              <a:t>9/02/2023</a:t>
            </a:fld>
            <a:endParaRPr lang="en-AU"/>
          </a:p>
        </p:txBody>
      </p:sp>
      <p:sp>
        <p:nvSpPr>
          <p:cNvPr id="5" name="Footer Placeholder 4">
            <a:extLst>
              <a:ext uri="{FF2B5EF4-FFF2-40B4-BE49-F238E27FC236}">
                <a16:creationId xmlns:a16="http://schemas.microsoft.com/office/drawing/2014/main" id="{55F26EB5-75EB-148A-2C72-78B6E97A6AC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248994D-09F7-6928-1112-93B9543AF42B}"/>
              </a:ext>
            </a:extLst>
          </p:cNvPr>
          <p:cNvSpPr>
            <a:spLocks noGrp="1"/>
          </p:cNvSpPr>
          <p:nvPr>
            <p:ph type="sldNum" sz="quarter" idx="12"/>
          </p:nvPr>
        </p:nvSpPr>
        <p:spPr/>
        <p:txBody>
          <a:bodyPr/>
          <a:lstStyle/>
          <a:p>
            <a:fld id="{716C5A8A-8953-4D2E-A93C-C5C5D2EDFBE1}" type="slidenum">
              <a:rPr lang="en-AU" smtClean="0"/>
              <a:t>‹#›</a:t>
            </a:fld>
            <a:endParaRPr lang="en-AU"/>
          </a:p>
        </p:txBody>
      </p:sp>
    </p:spTree>
    <p:extLst>
      <p:ext uri="{BB962C8B-B14F-4D97-AF65-F5344CB8AC3E}">
        <p14:creationId xmlns:p14="http://schemas.microsoft.com/office/powerpoint/2010/main" val="195301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D150E5-F143-A9AA-AD94-7C393E1356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295E281-FC65-51CE-E481-CBB87A1668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331E7A0-D0F2-AD84-69A5-829529FA508C}"/>
              </a:ext>
            </a:extLst>
          </p:cNvPr>
          <p:cNvSpPr>
            <a:spLocks noGrp="1"/>
          </p:cNvSpPr>
          <p:nvPr>
            <p:ph type="dt" sz="half" idx="10"/>
          </p:nvPr>
        </p:nvSpPr>
        <p:spPr/>
        <p:txBody>
          <a:bodyPr/>
          <a:lstStyle/>
          <a:p>
            <a:fld id="{B761EE69-F4B4-440E-82F0-41AC54924705}" type="datetimeFigureOut">
              <a:rPr lang="en-AU" smtClean="0"/>
              <a:t>9/02/2023</a:t>
            </a:fld>
            <a:endParaRPr lang="en-AU"/>
          </a:p>
        </p:txBody>
      </p:sp>
      <p:sp>
        <p:nvSpPr>
          <p:cNvPr id="5" name="Footer Placeholder 4">
            <a:extLst>
              <a:ext uri="{FF2B5EF4-FFF2-40B4-BE49-F238E27FC236}">
                <a16:creationId xmlns:a16="http://schemas.microsoft.com/office/drawing/2014/main" id="{3074F2EF-788C-DF07-8D7B-A714D8B04EF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733CBF0-656A-4EB7-BE61-5812ACB1FFAB}"/>
              </a:ext>
            </a:extLst>
          </p:cNvPr>
          <p:cNvSpPr>
            <a:spLocks noGrp="1"/>
          </p:cNvSpPr>
          <p:nvPr>
            <p:ph type="sldNum" sz="quarter" idx="12"/>
          </p:nvPr>
        </p:nvSpPr>
        <p:spPr/>
        <p:txBody>
          <a:bodyPr/>
          <a:lstStyle/>
          <a:p>
            <a:fld id="{716C5A8A-8953-4D2E-A93C-C5C5D2EDFBE1}" type="slidenum">
              <a:rPr lang="en-AU" smtClean="0"/>
              <a:t>‹#›</a:t>
            </a:fld>
            <a:endParaRPr lang="en-AU"/>
          </a:p>
        </p:txBody>
      </p:sp>
    </p:spTree>
    <p:extLst>
      <p:ext uri="{BB962C8B-B14F-4D97-AF65-F5344CB8AC3E}">
        <p14:creationId xmlns:p14="http://schemas.microsoft.com/office/powerpoint/2010/main" val="231756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4797-8280-FC10-1DCE-6B3C381B76B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17EC38B-8B60-A724-D737-472C46E952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05BDCDC-3FB4-258C-CB20-D32DB798F9A4}"/>
              </a:ext>
            </a:extLst>
          </p:cNvPr>
          <p:cNvSpPr>
            <a:spLocks noGrp="1"/>
          </p:cNvSpPr>
          <p:nvPr>
            <p:ph type="dt" sz="half" idx="10"/>
          </p:nvPr>
        </p:nvSpPr>
        <p:spPr/>
        <p:txBody>
          <a:bodyPr/>
          <a:lstStyle/>
          <a:p>
            <a:fld id="{B761EE69-F4B4-440E-82F0-41AC54924705}" type="datetimeFigureOut">
              <a:rPr lang="en-AU" smtClean="0"/>
              <a:t>9/02/2023</a:t>
            </a:fld>
            <a:endParaRPr lang="en-AU"/>
          </a:p>
        </p:txBody>
      </p:sp>
      <p:sp>
        <p:nvSpPr>
          <p:cNvPr id="5" name="Footer Placeholder 4">
            <a:extLst>
              <a:ext uri="{FF2B5EF4-FFF2-40B4-BE49-F238E27FC236}">
                <a16:creationId xmlns:a16="http://schemas.microsoft.com/office/drawing/2014/main" id="{8E851E1A-56DA-5BF7-5268-528D940520D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6DB612E-602D-5663-FD61-85BF4904090B}"/>
              </a:ext>
            </a:extLst>
          </p:cNvPr>
          <p:cNvSpPr>
            <a:spLocks noGrp="1"/>
          </p:cNvSpPr>
          <p:nvPr>
            <p:ph type="sldNum" sz="quarter" idx="12"/>
          </p:nvPr>
        </p:nvSpPr>
        <p:spPr/>
        <p:txBody>
          <a:bodyPr/>
          <a:lstStyle/>
          <a:p>
            <a:fld id="{716C5A8A-8953-4D2E-A93C-C5C5D2EDFBE1}" type="slidenum">
              <a:rPr lang="en-AU" smtClean="0"/>
              <a:t>‹#›</a:t>
            </a:fld>
            <a:endParaRPr lang="en-AU"/>
          </a:p>
        </p:txBody>
      </p:sp>
    </p:spTree>
    <p:extLst>
      <p:ext uri="{BB962C8B-B14F-4D97-AF65-F5344CB8AC3E}">
        <p14:creationId xmlns:p14="http://schemas.microsoft.com/office/powerpoint/2010/main" val="28309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D800-CA7A-7CC0-6913-F56E9B8D36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EBDC3C5-AE84-806B-4D56-34B2FC9AF7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EF278D-EE3C-6C06-06E3-DB3BB5F5445F}"/>
              </a:ext>
            </a:extLst>
          </p:cNvPr>
          <p:cNvSpPr>
            <a:spLocks noGrp="1"/>
          </p:cNvSpPr>
          <p:nvPr>
            <p:ph type="dt" sz="half" idx="10"/>
          </p:nvPr>
        </p:nvSpPr>
        <p:spPr/>
        <p:txBody>
          <a:bodyPr/>
          <a:lstStyle/>
          <a:p>
            <a:fld id="{B761EE69-F4B4-440E-82F0-41AC54924705}" type="datetimeFigureOut">
              <a:rPr lang="en-AU" smtClean="0"/>
              <a:t>9/02/2023</a:t>
            </a:fld>
            <a:endParaRPr lang="en-AU"/>
          </a:p>
        </p:txBody>
      </p:sp>
      <p:sp>
        <p:nvSpPr>
          <p:cNvPr id="5" name="Footer Placeholder 4">
            <a:extLst>
              <a:ext uri="{FF2B5EF4-FFF2-40B4-BE49-F238E27FC236}">
                <a16:creationId xmlns:a16="http://schemas.microsoft.com/office/drawing/2014/main" id="{4694F116-C5F2-5FB7-CE98-18BD6210110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06CB9CD-3E66-F804-109D-EE9463C1FC49}"/>
              </a:ext>
            </a:extLst>
          </p:cNvPr>
          <p:cNvSpPr>
            <a:spLocks noGrp="1"/>
          </p:cNvSpPr>
          <p:nvPr>
            <p:ph type="sldNum" sz="quarter" idx="12"/>
          </p:nvPr>
        </p:nvSpPr>
        <p:spPr/>
        <p:txBody>
          <a:bodyPr/>
          <a:lstStyle/>
          <a:p>
            <a:fld id="{716C5A8A-8953-4D2E-A93C-C5C5D2EDFBE1}" type="slidenum">
              <a:rPr lang="en-AU" smtClean="0"/>
              <a:t>‹#›</a:t>
            </a:fld>
            <a:endParaRPr lang="en-AU"/>
          </a:p>
        </p:txBody>
      </p:sp>
    </p:spTree>
    <p:extLst>
      <p:ext uri="{BB962C8B-B14F-4D97-AF65-F5344CB8AC3E}">
        <p14:creationId xmlns:p14="http://schemas.microsoft.com/office/powerpoint/2010/main" val="347153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FCC7-497C-8512-8A12-94C63273723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3839F38-9BD2-C14E-2FD1-1CA78A6E89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3BB55BC-AF17-23A4-BEC1-27ED5E7DC6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25BFEF2-4BE4-09C2-8F48-202AAB047971}"/>
              </a:ext>
            </a:extLst>
          </p:cNvPr>
          <p:cNvSpPr>
            <a:spLocks noGrp="1"/>
          </p:cNvSpPr>
          <p:nvPr>
            <p:ph type="dt" sz="half" idx="10"/>
          </p:nvPr>
        </p:nvSpPr>
        <p:spPr/>
        <p:txBody>
          <a:bodyPr/>
          <a:lstStyle/>
          <a:p>
            <a:fld id="{B761EE69-F4B4-440E-82F0-41AC54924705}" type="datetimeFigureOut">
              <a:rPr lang="en-AU" smtClean="0"/>
              <a:t>9/02/2023</a:t>
            </a:fld>
            <a:endParaRPr lang="en-AU"/>
          </a:p>
        </p:txBody>
      </p:sp>
      <p:sp>
        <p:nvSpPr>
          <p:cNvPr id="6" name="Footer Placeholder 5">
            <a:extLst>
              <a:ext uri="{FF2B5EF4-FFF2-40B4-BE49-F238E27FC236}">
                <a16:creationId xmlns:a16="http://schemas.microsoft.com/office/drawing/2014/main" id="{2D4478E3-4D1E-EC14-D799-36BFE76560D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EC51625-659B-2068-BF4E-4B8DF1951DDA}"/>
              </a:ext>
            </a:extLst>
          </p:cNvPr>
          <p:cNvSpPr>
            <a:spLocks noGrp="1"/>
          </p:cNvSpPr>
          <p:nvPr>
            <p:ph type="sldNum" sz="quarter" idx="12"/>
          </p:nvPr>
        </p:nvSpPr>
        <p:spPr/>
        <p:txBody>
          <a:bodyPr/>
          <a:lstStyle/>
          <a:p>
            <a:fld id="{716C5A8A-8953-4D2E-A93C-C5C5D2EDFBE1}" type="slidenum">
              <a:rPr lang="en-AU" smtClean="0"/>
              <a:t>‹#›</a:t>
            </a:fld>
            <a:endParaRPr lang="en-AU"/>
          </a:p>
        </p:txBody>
      </p:sp>
    </p:spTree>
    <p:extLst>
      <p:ext uri="{BB962C8B-B14F-4D97-AF65-F5344CB8AC3E}">
        <p14:creationId xmlns:p14="http://schemas.microsoft.com/office/powerpoint/2010/main" val="29922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D8EE-8F58-9BF8-6BBA-3FB5E67C810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7ED7C46-C4F5-5580-4B7E-2D3DF4F9BF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D95406-F6CA-A114-BC63-E2EA93E902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4CC9204-D1F3-196D-3A07-9C6860D6B8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57EB06-4AE4-50FC-CD1F-2125A5E965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77D3712-1997-DEAC-0768-6DD26612BC89}"/>
              </a:ext>
            </a:extLst>
          </p:cNvPr>
          <p:cNvSpPr>
            <a:spLocks noGrp="1"/>
          </p:cNvSpPr>
          <p:nvPr>
            <p:ph type="dt" sz="half" idx="10"/>
          </p:nvPr>
        </p:nvSpPr>
        <p:spPr/>
        <p:txBody>
          <a:bodyPr/>
          <a:lstStyle/>
          <a:p>
            <a:fld id="{B761EE69-F4B4-440E-82F0-41AC54924705}" type="datetimeFigureOut">
              <a:rPr lang="en-AU" smtClean="0"/>
              <a:t>9/02/2023</a:t>
            </a:fld>
            <a:endParaRPr lang="en-AU"/>
          </a:p>
        </p:txBody>
      </p:sp>
      <p:sp>
        <p:nvSpPr>
          <p:cNvPr id="8" name="Footer Placeholder 7">
            <a:extLst>
              <a:ext uri="{FF2B5EF4-FFF2-40B4-BE49-F238E27FC236}">
                <a16:creationId xmlns:a16="http://schemas.microsoft.com/office/drawing/2014/main" id="{CDB3604A-435C-70BE-504C-17C2755937F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E667C61-D784-BB27-D686-ED55CAA2086A}"/>
              </a:ext>
            </a:extLst>
          </p:cNvPr>
          <p:cNvSpPr>
            <a:spLocks noGrp="1"/>
          </p:cNvSpPr>
          <p:nvPr>
            <p:ph type="sldNum" sz="quarter" idx="12"/>
          </p:nvPr>
        </p:nvSpPr>
        <p:spPr/>
        <p:txBody>
          <a:bodyPr/>
          <a:lstStyle/>
          <a:p>
            <a:fld id="{716C5A8A-8953-4D2E-A93C-C5C5D2EDFBE1}" type="slidenum">
              <a:rPr lang="en-AU" smtClean="0"/>
              <a:t>‹#›</a:t>
            </a:fld>
            <a:endParaRPr lang="en-AU"/>
          </a:p>
        </p:txBody>
      </p:sp>
    </p:spTree>
    <p:extLst>
      <p:ext uri="{BB962C8B-B14F-4D97-AF65-F5344CB8AC3E}">
        <p14:creationId xmlns:p14="http://schemas.microsoft.com/office/powerpoint/2010/main" val="19696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0985-574F-F733-90C2-69696536D17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5D94D6B-F6D9-78FF-9345-2E04685F7DA1}"/>
              </a:ext>
            </a:extLst>
          </p:cNvPr>
          <p:cNvSpPr>
            <a:spLocks noGrp="1"/>
          </p:cNvSpPr>
          <p:nvPr>
            <p:ph type="dt" sz="half" idx="10"/>
          </p:nvPr>
        </p:nvSpPr>
        <p:spPr/>
        <p:txBody>
          <a:bodyPr/>
          <a:lstStyle/>
          <a:p>
            <a:fld id="{B761EE69-F4B4-440E-82F0-41AC54924705}" type="datetimeFigureOut">
              <a:rPr lang="en-AU" smtClean="0"/>
              <a:t>9/02/2023</a:t>
            </a:fld>
            <a:endParaRPr lang="en-AU"/>
          </a:p>
        </p:txBody>
      </p:sp>
      <p:sp>
        <p:nvSpPr>
          <p:cNvPr id="4" name="Footer Placeholder 3">
            <a:extLst>
              <a:ext uri="{FF2B5EF4-FFF2-40B4-BE49-F238E27FC236}">
                <a16:creationId xmlns:a16="http://schemas.microsoft.com/office/drawing/2014/main" id="{8C557A61-0463-5158-C09F-C301478369D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C463D52-EC56-14CB-1AEB-E3A420F459FB}"/>
              </a:ext>
            </a:extLst>
          </p:cNvPr>
          <p:cNvSpPr>
            <a:spLocks noGrp="1"/>
          </p:cNvSpPr>
          <p:nvPr>
            <p:ph type="sldNum" sz="quarter" idx="12"/>
          </p:nvPr>
        </p:nvSpPr>
        <p:spPr/>
        <p:txBody>
          <a:bodyPr/>
          <a:lstStyle/>
          <a:p>
            <a:fld id="{716C5A8A-8953-4D2E-A93C-C5C5D2EDFBE1}" type="slidenum">
              <a:rPr lang="en-AU" smtClean="0"/>
              <a:t>‹#›</a:t>
            </a:fld>
            <a:endParaRPr lang="en-AU"/>
          </a:p>
        </p:txBody>
      </p:sp>
    </p:spTree>
    <p:extLst>
      <p:ext uri="{BB962C8B-B14F-4D97-AF65-F5344CB8AC3E}">
        <p14:creationId xmlns:p14="http://schemas.microsoft.com/office/powerpoint/2010/main" val="248975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DEA9D4-A3CF-5CBA-2C17-73EC4E488F0D}"/>
              </a:ext>
            </a:extLst>
          </p:cNvPr>
          <p:cNvSpPr>
            <a:spLocks noGrp="1"/>
          </p:cNvSpPr>
          <p:nvPr>
            <p:ph type="dt" sz="half" idx="10"/>
          </p:nvPr>
        </p:nvSpPr>
        <p:spPr/>
        <p:txBody>
          <a:bodyPr/>
          <a:lstStyle/>
          <a:p>
            <a:fld id="{B761EE69-F4B4-440E-82F0-41AC54924705}" type="datetimeFigureOut">
              <a:rPr lang="en-AU" smtClean="0"/>
              <a:t>9/02/2023</a:t>
            </a:fld>
            <a:endParaRPr lang="en-AU"/>
          </a:p>
        </p:txBody>
      </p:sp>
      <p:sp>
        <p:nvSpPr>
          <p:cNvPr id="3" name="Footer Placeholder 2">
            <a:extLst>
              <a:ext uri="{FF2B5EF4-FFF2-40B4-BE49-F238E27FC236}">
                <a16:creationId xmlns:a16="http://schemas.microsoft.com/office/drawing/2014/main" id="{7ACD73A0-A203-2165-5EB4-B260873CEBB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CA778BC-66A2-FA89-00EB-7DAAD887A55E}"/>
              </a:ext>
            </a:extLst>
          </p:cNvPr>
          <p:cNvSpPr>
            <a:spLocks noGrp="1"/>
          </p:cNvSpPr>
          <p:nvPr>
            <p:ph type="sldNum" sz="quarter" idx="12"/>
          </p:nvPr>
        </p:nvSpPr>
        <p:spPr/>
        <p:txBody>
          <a:bodyPr/>
          <a:lstStyle/>
          <a:p>
            <a:fld id="{716C5A8A-8953-4D2E-A93C-C5C5D2EDFBE1}" type="slidenum">
              <a:rPr lang="en-AU" smtClean="0"/>
              <a:t>‹#›</a:t>
            </a:fld>
            <a:endParaRPr lang="en-AU"/>
          </a:p>
        </p:txBody>
      </p:sp>
    </p:spTree>
    <p:extLst>
      <p:ext uri="{BB962C8B-B14F-4D97-AF65-F5344CB8AC3E}">
        <p14:creationId xmlns:p14="http://schemas.microsoft.com/office/powerpoint/2010/main" val="178120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B791-9399-D006-8FFC-05E30C4CE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A2FB5B2-09A1-806D-8064-5B4F4C5379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0A18FCB-FBA3-4DC8-F614-59D54FE5A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6C50C-3612-3C7E-08E1-BF790CB1BFD3}"/>
              </a:ext>
            </a:extLst>
          </p:cNvPr>
          <p:cNvSpPr>
            <a:spLocks noGrp="1"/>
          </p:cNvSpPr>
          <p:nvPr>
            <p:ph type="dt" sz="half" idx="10"/>
          </p:nvPr>
        </p:nvSpPr>
        <p:spPr/>
        <p:txBody>
          <a:bodyPr/>
          <a:lstStyle/>
          <a:p>
            <a:fld id="{B761EE69-F4B4-440E-82F0-41AC54924705}" type="datetimeFigureOut">
              <a:rPr lang="en-AU" smtClean="0"/>
              <a:t>9/02/2023</a:t>
            </a:fld>
            <a:endParaRPr lang="en-AU"/>
          </a:p>
        </p:txBody>
      </p:sp>
      <p:sp>
        <p:nvSpPr>
          <p:cNvPr id="6" name="Footer Placeholder 5">
            <a:extLst>
              <a:ext uri="{FF2B5EF4-FFF2-40B4-BE49-F238E27FC236}">
                <a16:creationId xmlns:a16="http://schemas.microsoft.com/office/drawing/2014/main" id="{F9B299E9-E4A0-DA36-C107-C54A8B214D8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B5EE60E-D22B-8434-B8A7-CDC6351240A7}"/>
              </a:ext>
            </a:extLst>
          </p:cNvPr>
          <p:cNvSpPr>
            <a:spLocks noGrp="1"/>
          </p:cNvSpPr>
          <p:nvPr>
            <p:ph type="sldNum" sz="quarter" idx="12"/>
          </p:nvPr>
        </p:nvSpPr>
        <p:spPr/>
        <p:txBody>
          <a:bodyPr/>
          <a:lstStyle/>
          <a:p>
            <a:fld id="{716C5A8A-8953-4D2E-A93C-C5C5D2EDFBE1}" type="slidenum">
              <a:rPr lang="en-AU" smtClean="0"/>
              <a:t>‹#›</a:t>
            </a:fld>
            <a:endParaRPr lang="en-AU"/>
          </a:p>
        </p:txBody>
      </p:sp>
    </p:spTree>
    <p:extLst>
      <p:ext uri="{BB962C8B-B14F-4D97-AF65-F5344CB8AC3E}">
        <p14:creationId xmlns:p14="http://schemas.microsoft.com/office/powerpoint/2010/main" val="1083240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8C0B-5EA5-6BD0-755B-A7D9194D49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A07D33B-E560-2EAD-A4BC-333332E086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A2F95D0-3C82-98E3-4BDB-68DF3FF02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788F2B-6CE2-F5A9-BA9D-9302D7B766A7}"/>
              </a:ext>
            </a:extLst>
          </p:cNvPr>
          <p:cNvSpPr>
            <a:spLocks noGrp="1"/>
          </p:cNvSpPr>
          <p:nvPr>
            <p:ph type="dt" sz="half" idx="10"/>
          </p:nvPr>
        </p:nvSpPr>
        <p:spPr/>
        <p:txBody>
          <a:bodyPr/>
          <a:lstStyle/>
          <a:p>
            <a:fld id="{B761EE69-F4B4-440E-82F0-41AC54924705}" type="datetimeFigureOut">
              <a:rPr lang="en-AU" smtClean="0"/>
              <a:t>9/02/2023</a:t>
            </a:fld>
            <a:endParaRPr lang="en-AU"/>
          </a:p>
        </p:txBody>
      </p:sp>
      <p:sp>
        <p:nvSpPr>
          <p:cNvPr id="6" name="Footer Placeholder 5">
            <a:extLst>
              <a:ext uri="{FF2B5EF4-FFF2-40B4-BE49-F238E27FC236}">
                <a16:creationId xmlns:a16="http://schemas.microsoft.com/office/drawing/2014/main" id="{1CE396A6-4A2A-DF51-1121-BA1D078339D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DC8C335-21A9-F97C-BFB1-98E536B89EAA}"/>
              </a:ext>
            </a:extLst>
          </p:cNvPr>
          <p:cNvSpPr>
            <a:spLocks noGrp="1"/>
          </p:cNvSpPr>
          <p:nvPr>
            <p:ph type="sldNum" sz="quarter" idx="12"/>
          </p:nvPr>
        </p:nvSpPr>
        <p:spPr/>
        <p:txBody>
          <a:bodyPr/>
          <a:lstStyle/>
          <a:p>
            <a:fld id="{716C5A8A-8953-4D2E-A93C-C5C5D2EDFBE1}" type="slidenum">
              <a:rPr lang="en-AU" smtClean="0"/>
              <a:t>‹#›</a:t>
            </a:fld>
            <a:endParaRPr lang="en-AU"/>
          </a:p>
        </p:txBody>
      </p:sp>
    </p:spTree>
    <p:extLst>
      <p:ext uri="{BB962C8B-B14F-4D97-AF65-F5344CB8AC3E}">
        <p14:creationId xmlns:p14="http://schemas.microsoft.com/office/powerpoint/2010/main" val="202677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D3A20A-0F4C-9C5A-81B5-086A3343D2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93EA39A-D4DC-355F-18A7-1D9D517C08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DB3761F-7426-C101-788F-E9E10324F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1EE69-F4B4-440E-82F0-41AC54924705}" type="datetimeFigureOut">
              <a:rPr lang="en-AU" smtClean="0"/>
              <a:t>9/02/2023</a:t>
            </a:fld>
            <a:endParaRPr lang="en-AU"/>
          </a:p>
        </p:txBody>
      </p:sp>
      <p:sp>
        <p:nvSpPr>
          <p:cNvPr id="5" name="Footer Placeholder 4">
            <a:extLst>
              <a:ext uri="{FF2B5EF4-FFF2-40B4-BE49-F238E27FC236}">
                <a16:creationId xmlns:a16="http://schemas.microsoft.com/office/drawing/2014/main" id="{D486B75B-543B-E3FC-638C-23B2A00EA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5B50904-93B5-DE4B-C720-2AAF3A66D5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C5A8A-8953-4D2E-A93C-C5C5D2EDFBE1}" type="slidenum">
              <a:rPr lang="en-AU" smtClean="0"/>
              <a:t>‹#›</a:t>
            </a:fld>
            <a:endParaRPr lang="en-AU"/>
          </a:p>
        </p:txBody>
      </p:sp>
    </p:spTree>
    <p:extLst>
      <p:ext uri="{BB962C8B-B14F-4D97-AF65-F5344CB8AC3E}">
        <p14:creationId xmlns:p14="http://schemas.microsoft.com/office/powerpoint/2010/main" val="1610861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kNMJaXuFuWQ"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FA3DA3-4143-139D-5A76-7605D8AE0E93}"/>
              </a:ext>
            </a:extLst>
          </p:cNvPr>
          <p:cNvPicPr>
            <a:picLocks noChangeAspect="1"/>
          </p:cNvPicPr>
          <p:nvPr/>
        </p:nvPicPr>
        <p:blipFill>
          <a:blip r:embed="rId3"/>
          <a:stretch>
            <a:fillRect/>
          </a:stretch>
        </p:blipFill>
        <p:spPr>
          <a:xfrm>
            <a:off x="-223509" y="-234423"/>
            <a:ext cx="12415509" cy="7092423"/>
          </a:xfrm>
          <a:prstGeom prst="rect">
            <a:avLst/>
          </a:prstGeom>
        </p:spPr>
      </p:pic>
      <p:sp>
        <p:nvSpPr>
          <p:cNvPr id="6" name="Title 1">
            <a:extLst>
              <a:ext uri="{FF2B5EF4-FFF2-40B4-BE49-F238E27FC236}">
                <a16:creationId xmlns:a16="http://schemas.microsoft.com/office/drawing/2014/main" id="{27DE4F9E-4A06-DC65-5BF3-15BFFD082CC1}"/>
              </a:ext>
            </a:extLst>
          </p:cNvPr>
          <p:cNvSpPr txBox="1">
            <a:spLocks/>
          </p:cNvSpPr>
          <p:nvPr/>
        </p:nvSpPr>
        <p:spPr>
          <a:xfrm>
            <a:off x="494665" y="1446379"/>
            <a:ext cx="7296361" cy="39652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Arboria Medium" panose="02000506020000020004" pitchFamily="50" charset="0"/>
              </a:rPr>
              <a:t>Supporting MCI Consultants working with students with anxiety and disability</a:t>
            </a:r>
          </a:p>
          <a:p>
            <a:endParaRPr lang="en-US" sz="4000" b="1" dirty="0">
              <a:solidFill>
                <a:schemeClr val="bg1"/>
              </a:solidFill>
              <a:latin typeface="Arboria Medium" panose="02000506020000020004" pitchFamily="50" charset="0"/>
            </a:endParaRPr>
          </a:p>
          <a:p>
            <a:r>
              <a:rPr lang="en-US" sz="2400" b="1" dirty="0">
                <a:solidFill>
                  <a:schemeClr val="bg1"/>
                </a:solidFill>
                <a:latin typeface="Arboria Medium" panose="02000506020000020004" pitchFamily="50" charset="0"/>
              </a:rPr>
              <a:t>9 February 2022</a:t>
            </a:r>
          </a:p>
          <a:p>
            <a:endParaRPr lang="en-AU" sz="4000" b="1" dirty="0">
              <a:solidFill>
                <a:schemeClr val="bg1"/>
              </a:solidFill>
              <a:latin typeface="Arboria Medium" panose="02000506020000020004" pitchFamily="50" charset="0"/>
            </a:endParaRPr>
          </a:p>
        </p:txBody>
      </p:sp>
      <p:pic>
        <p:nvPicPr>
          <p:cNvPr id="7" name="Picture 6" descr="Logo&#10;&#10;Description automatically generated">
            <a:extLst>
              <a:ext uri="{FF2B5EF4-FFF2-40B4-BE49-F238E27FC236}">
                <a16:creationId xmlns:a16="http://schemas.microsoft.com/office/drawing/2014/main" id="{C25A2A42-CF34-F90A-58B5-A878DFFE77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786" y="2628900"/>
            <a:ext cx="3788745" cy="2174232"/>
          </a:xfrm>
          <a:prstGeom prst="rect">
            <a:avLst/>
          </a:prstGeom>
        </p:spPr>
      </p:pic>
    </p:spTree>
    <p:extLst>
      <p:ext uri="{BB962C8B-B14F-4D97-AF65-F5344CB8AC3E}">
        <p14:creationId xmlns:p14="http://schemas.microsoft.com/office/powerpoint/2010/main" val="3148183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2A4D6C09-0361-76F9-A2DE-3A2E109D4BCB}"/>
              </a:ext>
            </a:extLst>
          </p:cNvPr>
          <p:cNvSpPr txBox="1">
            <a:spLocks/>
          </p:cNvSpPr>
          <p:nvPr/>
        </p:nvSpPr>
        <p:spPr>
          <a:xfrm>
            <a:off x="535471" y="161925"/>
            <a:ext cx="5251316" cy="180730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800" b="1" dirty="0">
                <a:latin typeface="Arboria Medium" panose="02000506020000020004" pitchFamily="50" charset="0"/>
              </a:rPr>
              <a:t>Providing support &amp; challenges</a:t>
            </a:r>
          </a:p>
        </p:txBody>
      </p:sp>
      <p:sp>
        <p:nvSpPr>
          <p:cNvPr id="3" name="Content Placeholder 2">
            <a:extLst>
              <a:ext uri="{FF2B5EF4-FFF2-40B4-BE49-F238E27FC236}">
                <a16:creationId xmlns:a16="http://schemas.microsoft.com/office/drawing/2014/main" id="{C3A2F930-BDAB-3738-BC57-48FA7890A8C9}"/>
              </a:ext>
            </a:extLst>
          </p:cNvPr>
          <p:cNvSpPr>
            <a:spLocks noGrp="1"/>
          </p:cNvSpPr>
          <p:nvPr>
            <p:ph idx="1"/>
          </p:nvPr>
        </p:nvSpPr>
        <p:spPr>
          <a:xfrm>
            <a:off x="445476" y="1969229"/>
            <a:ext cx="5870214" cy="4726845"/>
          </a:xfrm>
        </p:spPr>
        <p:txBody>
          <a:bodyPr vert="horz" lIns="91440" tIns="45720" rIns="91440" bIns="45720" rtlCol="0">
            <a:noAutofit/>
          </a:bodyPr>
          <a:lstStyle/>
          <a:p>
            <a:r>
              <a:rPr lang="en-US" sz="2000" dirty="0">
                <a:latin typeface="Lora Medium" pitchFamily="2" charset="0"/>
              </a:rPr>
              <a:t>Validate the student’s feelings - </a:t>
            </a:r>
            <a:r>
              <a:rPr lang="en-US" sz="2000" dirty="0" err="1">
                <a:latin typeface="Lora Medium" pitchFamily="2" charset="0"/>
              </a:rPr>
              <a:t>recognising</a:t>
            </a:r>
            <a:r>
              <a:rPr lang="en-US" sz="2000" dirty="0">
                <a:latin typeface="Lora Medium" pitchFamily="2" charset="0"/>
              </a:rPr>
              <a:t> they may not feel comfortable is okay</a:t>
            </a:r>
          </a:p>
          <a:p>
            <a:r>
              <a:rPr lang="en-US" sz="2000" dirty="0">
                <a:latin typeface="Lora Medium" pitchFamily="2" charset="0"/>
              </a:rPr>
              <a:t>Be honest – tell them your role and what you will be doing to help then feel more at ease</a:t>
            </a:r>
          </a:p>
          <a:p>
            <a:r>
              <a:rPr lang="en-US" sz="2000" dirty="0">
                <a:latin typeface="Lora Medium" pitchFamily="2" charset="0"/>
              </a:rPr>
              <a:t>Meet them emotionally - if they are down, being upbeat can amplify their emotions and the gap between you</a:t>
            </a:r>
          </a:p>
          <a:p>
            <a:r>
              <a:rPr lang="en-US" sz="2000" dirty="0">
                <a:latin typeface="Lora Medium" pitchFamily="2" charset="0"/>
              </a:rPr>
              <a:t>Listen and acknowledge their concerns </a:t>
            </a:r>
          </a:p>
          <a:p>
            <a:r>
              <a:rPr lang="en-US" sz="2000" dirty="0">
                <a:latin typeface="Lora Medium" pitchFamily="2" charset="0"/>
              </a:rPr>
              <a:t>Don’t offer solutions – our ‘righting gene’ is unhelpful</a:t>
            </a:r>
          </a:p>
          <a:p>
            <a:r>
              <a:rPr lang="en-US" sz="2000" dirty="0">
                <a:latin typeface="Lora Medium" pitchFamily="2" charset="0"/>
              </a:rPr>
              <a:t>Ask questions and be curious. This can increase their sense of control and control is the antidote for anxiety</a:t>
            </a:r>
          </a:p>
        </p:txBody>
      </p:sp>
      <p:pic>
        <p:nvPicPr>
          <p:cNvPr id="19" name="Picture 18">
            <a:extLst>
              <a:ext uri="{FF2B5EF4-FFF2-40B4-BE49-F238E27FC236}">
                <a16:creationId xmlns:a16="http://schemas.microsoft.com/office/drawing/2014/main" id="{09A315C6-5564-6A61-E380-CED15AC148EB}"/>
              </a:ext>
            </a:extLst>
          </p:cNvPr>
          <p:cNvPicPr>
            <a:picLocks noChangeAspect="1"/>
          </p:cNvPicPr>
          <p:nvPr/>
        </p:nvPicPr>
        <p:blipFill rotWithShape="1">
          <a:blip r:embed="rId3"/>
          <a:srcRect l="13123" r="3840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1" name="Content Placeholder 2">
            <a:extLst>
              <a:ext uri="{FF2B5EF4-FFF2-40B4-BE49-F238E27FC236}">
                <a16:creationId xmlns:a16="http://schemas.microsoft.com/office/drawing/2014/main" id="{E2E2D563-1B0C-BB90-7B24-A837C24CE495}"/>
              </a:ext>
            </a:extLst>
          </p:cNvPr>
          <p:cNvSpPr txBox="1">
            <a:spLocks/>
          </p:cNvSpPr>
          <p:nvPr/>
        </p:nvSpPr>
        <p:spPr>
          <a:xfrm>
            <a:off x="6711462" y="1825625"/>
            <a:ext cx="503506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p>
        </p:txBody>
      </p:sp>
    </p:spTree>
    <p:extLst>
      <p:ext uri="{BB962C8B-B14F-4D97-AF65-F5344CB8AC3E}">
        <p14:creationId xmlns:p14="http://schemas.microsoft.com/office/powerpoint/2010/main" val="281241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7167F2-85FE-EE9D-8B09-10BB1EB9F4B3}"/>
              </a:ext>
            </a:extLst>
          </p:cNvPr>
          <p:cNvSpPr>
            <a:spLocks noGrp="1"/>
          </p:cNvSpPr>
          <p:nvPr>
            <p:ph type="title"/>
          </p:nvPr>
        </p:nvSpPr>
        <p:spPr>
          <a:xfrm>
            <a:off x="485422" y="532697"/>
            <a:ext cx="5251316" cy="966964"/>
          </a:xfrm>
        </p:spPr>
        <p:txBody>
          <a:bodyPr>
            <a:normAutofit/>
          </a:bodyPr>
          <a:lstStyle/>
          <a:p>
            <a:r>
              <a:rPr lang="en-US" sz="4400" b="1" dirty="0">
                <a:solidFill>
                  <a:schemeClr val="accent2"/>
                </a:solidFill>
                <a:latin typeface="Arboria Medium" panose="02000506020000020004" pitchFamily="50" charset="0"/>
              </a:rPr>
              <a:t>CICA Standards</a:t>
            </a:r>
            <a:endParaRPr lang="en-AU" dirty="0"/>
          </a:p>
        </p:txBody>
      </p:sp>
      <p:sp>
        <p:nvSpPr>
          <p:cNvPr id="7" name="Content Placeholder 6">
            <a:extLst>
              <a:ext uri="{FF2B5EF4-FFF2-40B4-BE49-F238E27FC236}">
                <a16:creationId xmlns:a16="http://schemas.microsoft.com/office/drawing/2014/main" id="{CEAD5990-A0EA-4F5A-0A8E-A39077D67EEF}"/>
              </a:ext>
            </a:extLst>
          </p:cNvPr>
          <p:cNvSpPr>
            <a:spLocks noGrp="1"/>
          </p:cNvSpPr>
          <p:nvPr>
            <p:ph idx="1"/>
          </p:nvPr>
        </p:nvSpPr>
        <p:spPr>
          <a:xfrm>
            <a:off x="485422" y="1697216"/>
            <a:ext cx="5604095" cy="4479747"/>
          </a:xfrm>
        </p:spPr>
        <p:txBody>
          <a:bodyPr>
            <a:normAutofit/>
          </a:bodyPr>
          <a:lstStyle/>
          <a:p>
            <a:r>
              <a:rPr lang="en-AU" sz="2400" dirty="0">
                <a:latin typeface="Lora Medium" pitchFamily="2" charset="0"/>
              </a:rPr>
              <a:t>Informed counselling consent is 14 to 15 years of age depending on maturity</a:t>
            </a:r>
          </a:p>
          <a:p>
            <a:r>
              <a:rPr lang="en-AU" sz="2400" dirty="0">
                <a:latin typeface="Lora Medium" pitchFamily="2" charset="0"/>
              </a:rPr>
              <a:t>The student is at the centre of the decision-making process</a:t>
            </a:r>
          </a:p>
          <a:p>
            <a:r>
              <a:rPr lang="en-AU" sz="2400" dirty="0">
                <a:latin typeface="Lora Medium" pitchFamily="2" charset="0"/>
              </a:rPr>
              <a:t>CICA identifies that the client is the expert in their life and working with diversity is part of the </a:t>
            </a:r>
            <a:r>
              <a:rPr lang="en-US" sz="2400" dirty="0">
                <a:latin typeface="Lora Medium" pitchFamily="2" charset="0"/>
              </a:rPr>
              <a:t>Professional Standards for Australian Career Development Practitioners</a:t>
            </a:r>
            <a:endParaRPr lang="en-AU" sz="2400" dirty="0">
              <a:latin typeface="Lora Medium" pitchFamily="2" charset="0"/>
            </a:endParaRPr>
          </a:p>
          <a:p>
            <a:endParaRPr lang="en-AU" sz="2000" dirty="0">
              <a:latin typeface="Lora Medium" pitchFamily="2" charset="0"/>
            </a:endParaRPr>
          </a:p>
        </p:txBody>
      </p:sp>
      <p:pic>
        <p:nvPicPr>
          <p:cNvPr id="8194" name="Picture 2">
            <a:extLst>
              <a:ext uri="{FF2B5EF4-FFF2-40B4-BE49-F238E27FC236}">
                <a16:creationId xmlns:a16="http://schemas.microsoft.com/office/drawing/2014/main" id="{09489543-A286-0010-0225-B4A595B393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39" r="3575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792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E763D96B-1A31-C949-8A7C-8821153E69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30"/>
          <a:stretch/>
        </p:blipFill>
        <p:spPr bwMode="auto">
          <a:xfrm>
            <a:off x="530009" y="655325"/>
            <a:ext cx="5610767" cy="5547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4A21876-8A05-1BB5-7F43-075AA3938680}"/>
              </a:ext>
            </a:extLst>
          </p:cNvPr>
          <p:cNvSpPr/>
          <p:nvPr/>
        </p:nvSpPr>
        <p:spPr>
          <a:xfrm>
            <a:off x="6670785" y="0"/>
            <a:ext cx="5524292" cy="6858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0E70814A-E695-3613-C80D-855E95ADD747}"/>
              </a:ext>
            </a:extLst>
          </p:cNvPr>
          <p:cNvSpPr txBox="1"/>
          <p:nvPr/>
        </p:nvSpPr>
        <p:spPr>
          <a:xfrm>
            <a:off x="7270935" y="1689885"/>
            <a:ext cx="4590140" cy="2400657"/>
          </a:xfrm>
          <a:prstGeom prst="rect">
            <a:avLst/>
          </a:prstGeom>
          <a:noFill/>
        </p:spPr>
        <p:txBody>
          <a:bodyPr wrap="square">
            <a:spAutoFit/>
          </a:bodyPr>
          <a:lstStyle/>
          <a:p>
            <a:r>
              <a:rPr lang="en-AU" sz="3000" dirty="0">
                <a:solidFill>
                  <a:schemeClr val="bg1"/>
                </a:solidFill>
                <a:latin typeface="Lora Medium" pitchFamily="2" charset="0"/>
              </a:rPr>
              <a:t>ACCE’s Career Counselling model</a:t>
            </a:r>
          </a:p>
          <a:p>
            <a:r>
              <a:rPr lang="en-AU" sz="3000" dirty="0">
                <a:solidFill>
                  <a:schemeClr val="bg1"/>
                </a:solidFill>
                <a:latin typeface="Lora Medium" pitchFamily="2" charset="0"/>
              </a:rPr>
              <a:t>focuses on a person-centred career development approach</a:t>
            </a:r>
          </a:p>
        </p:txBody>
      </p:sp>
    </p:spTree>
    <p:extLst>
      <p:ext uri="{BB962C8B-B14F-4D97-AF65-F5344CB8AC3E}">
        <p14:creationId xmlns:p14="http://schemas.microsoft.com/office/powerpoint/2010/main" val="342399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0C18F9-FDA2-F5FB-2A1A-DDFC7D0F5B1A}"/>
              </a:ext>
            </a:extLst>
          </p:cNvPr>
          <p:cNvSpPr>
            <a:spLocks noGrp="1"/>
          </p:cNvSpPr>
          <p:nvPr>
            <p:ph type="title"/>
          </p:nvPr>
        </p:nvSpPr>
        <p:spPr>
          <a:xfrm>
            <a:off x="545647" y="-161085"/>
            <a:ext cx="6382003" cy="1642970"/>
          </a:xfrm>
        </p:spPr>
        <p:txBody>
          <a:bodyPr anchor="b">
            <a:normAutofit/>
          </a:bodyPr>
          <a:lstStyle/>
          <a:p>
            <a:r>
              <a:rPr lang="en-AU" sz="4800" b="1" dirty="0">
                <a:solidFill>
                  <a:schemeClr val="accent2"/>
                </a:solidFill>
                <a:latin typeface="Arboria Medium" panose="02000506020000020004" pitchFamily="50" charset="0"/>
              </a:rPr>
              <a:t>Tips for consultants</a:t>
            </a:r>
          </a:p>
        </p:txBody>
      </p:sp>
      <p:sp>
        <p:nvSpPr>
          <p:cNvPr id="3" name="Content Placeholder 2">
            <a:extLst>
              <a:ext uri="{FF2B5EF4-FFF2-40B4-BE49-F238E27FC236}">
                <a16:creationId xmlns:a16="http://schemas.microsoft.com/office/drawing/2014/main" id="{703E63A9-3D6B-12FF-4D98-280DB1C78F5A}"/>
              </a:ext>
            </a:extLst>
          </p:cNvPr>
          <p:cNvSpPr>
            <a:spLocks noGrp="1"/>
          </p:cNvSpPr>
          <p:nvPr>
            <p:ph idx="1"/>
          </p:nvPr>
        </p:nvSpPr>
        <p:spPr>
          <a:xfrm>
            <a:off x="606608" y="1820497"/>
            <a:ext cx="6382002" cy="4427903"/>
          </a:xfrm>
        </p:spPr>
        <p:txBody>
          <a:bodyPr anchor="t">
            <a:noAutofit/>
          </a:bodyPr>
          <a:lstStyle/>
          <a:p>
            <a:pPr>
              <a:lnSpc>
                <a:spcPct val="100000"/>
              </a:lnSpc>
            </a:pPr>
            <a:r>
              <a:rPr lang="en-US" sz="2200" dirty="0">
                <a:latin typeface="Lora Medium" pitchFamily="2" charset="0"/>
              </a:rPr>
              <a:t>Clarify feelings and attitudes towards working with students with a disability</a:t>
            </a:r>
          </a:p>
          <a:p>
            <a:pPr>
              <a:lnSpc>
                <a:spcPct val="100000"/>
              </a:lnSpc>
            </a:pPr>
            <a:endParaRPr lang="en-US" sz="1200" dirty="0">
              <a:latin typeface="Lora Medium" pitchFamily="2" charset="0"/>
            </a:endParaRPr>
          </a:p>
          <a:p>
            <a:pPr>
              <a:lnSpc>
                <a:spcPct val="100000"/>
              </a:lnSpc>
            </a:pPr>
            <a:r>
              <a:rPr lang="en-US" sz="2200" dirty="0">
                <a:latin typeface="Lora Medium" pitchFamily="2" charset="0"/>
              </a:rPr>
              <a:t>Uncertainty and feeling anxious is normal </a:t>
            </a:r>
          </a:p>
          <a:p>
            <a:pPr>
              <a:lnSpc>
                <a:spcPct val="100000"/>
              </a:lnSpc>
            </a:pPr>
            <a:endParaRPr lang="en-US" sz="1200" dirty="0">
              <a:latin typeface="Lora Medium" pitchFamily="2" charset="0"/>
            </a:endParaRPr>
          </a:p>
          <a:p>
            <a:pPr>
              <a:lnSpc>
                <a:spcPct val="100000"/>
              </a:lnSpc>
            </a:pPr>
            <a:r>
              <a:rPr lang="en-US" sz="2200" dirty="0">
                <a:latin typeface="Lora Medium" pitchFamily="2" charset="0"/>
              </a:rPr>
              <a:t>Self compassion is important – we don’t get everything right all the time - remember you are doing good work</a:t>
            </a:r>
          </a:p>
          <a:p>
            <a:pPr>
              <a:lnSpc>
                <a:spcPct val="100000"/>
              </a:lnSpc>
            </a:pPr>
            <a:endParaRPr lang="en-US" sz="1200" dirty="0">
              <a:latin typeface="Lora Medium" pitchFamily="2" charset="0"/>
            </a:endParaRPr>
          </a:p>
          <a:p>
            <a:pPr>
              <a:lnSpc>
                <a:spcPct val="100000"/>
              </a:lnSpc>
            </a:pPr>
            <a:r>
              <a:rPr lang="en-US" sz="2200" dirty="0">
                <a:latin typeface="Lora Medium" pitchFamily="2" charset="0"/>
              </a:rPr>
              <a:t>Sitting with discomfort and compassion are skills for professional development</a:t>
            </a:r>
          </a:p>
          <a:p>
            <a:pPr>
              <a:lnSpc>
                <a:spcPct val="100000"/>
              </a:lnSpc>
            </a:pPr>
            <a:endParaRPr lang="en-US" sz="2200" dirty="0">
              <a:latin typeface="Lora Medium" pitchFamily="2" charset="0"/>
            </a:endParaRPr>
          </a:p>
        </p:txBody>
      </p:sp>
      <p:sp>
        <p:nvSpPr>
          <p:cNvPr id="3081" name="Rectangle 308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5" name="Rectangle 308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7" name="Rectangle 308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Learning Disabilities: Basic Facts About Learning Disability — Steemit">
            <a:hlinkClick r:id="rId3"/>
            <a:extLst>
              <a:ext uri="{FF2B5EF4-FFF2-40B4-BE49-F238E27FC236}">
                <a16:creationId xmlns:a16="http://schemas.microsoft.com/office/drawing/2014/main" id="{FC27AA1B-97C6-E499-9FF2-B870D86B76B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75967" y="1620340"/>
            <a:ext cx="4170530" cy="364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85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8" name="Rectangle 9227">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BCDCEC-A6E8-3D37-700A-9899340EC2D0}"/>
              </a:ext>
            </a:extLst>
          </p:cNvPr>
          <p:cNvSpPr>
            <a:spLocks noGrp="1"/>
          </p:cNvSpPr>
          <p:nvPr>
            <p:ph type="title"/>
          </p:nvPr>
        </p:nvSpPr>
        <p:spPr>
          <a:xfrm>
            <a:off x="638557" y="195581"/>
            <a:ext cx="3377183" cy="3681976"/>
          </a:xfrm>
          <a:noFill/>
        </p:spPr>
        <p:txBody>
          <a:bodyPr vert="horz" lIns="91440" tIns="45720" rIns="91440" bIns="45720" rtlCol="0" anchor="b">
            <a:normAutofit/>
          </a:bodyPr>
          <a:lstStyle/>
          <a:p>
            <a:r>
              <a:rPr lang="en-US" sz="4800" b="1" dirty="0">
                <a:solidFill>
                  <a:schemeClr val="bg1"/>
                </a:solidFill>
                <a:latin typeface="Arboria Medium" panose="02000506020000020004" pitchFamily="50" charset="0"/>
              </a:rPr>
              <a:t>Questions</a:t>
            </a:r>
          </a:p>
        </p:txBody>
      </p:sp>
      <p:pic>
        <p:nvPicPr>
          <p:cNvPr id="9218" name="Picture 2" descr="Question Marks - The Origins... - Creativelix.com ⦿ Expressing Concerns">
            <a:extLst>
              <a:ext uri="{FF2B5EF4-FFF2-40B4-BE49-F238E27FC236}">
                <a16:creationId xmlns:a16="http://schemas.microsoft.com/office/drawing/2014/main" id="{0B10B1F2-CEBA-E2D4-4CD2-8D17AE9962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38" r="12501"/>
          <a:stretch/>
        </p:blipFill>
        <p:spPr bwMode="auto">
          <a:xfrm>
            <a:off x="4654297" y="10"/>
            <a:ext cx="753770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15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CF556A1-AD3B-6E3C-B0FF-C747E6EEDF69}"/>
              </a:ext>
            </a:extLst>
          </p:cNvPr>
          <p:cNvPicPr>
            <a:picLocks noChangeAspect="1"/>
          </p:cNvPicPr>
          <p:nvPr/>
        </p:nvPicPr>
        <p:blipFill>
          <a:blip r:embed="rId3"/>
          <a:stretch>
            <a:fillRect/>
          </a:stretch>
        </p:blipFill>
        <p:spPr>
          <a:xfrm>
            <a:off x="0" y="1"/>
            <a:ext cx="12192000" cy="6858000"/>
          </a:xfrm>
          <a:prstGeom prst="rect">
            <a:avLst/>
          </a:prstGeom>
        </p:spPr>
      </p:pic>
      <p:sp>
        <p:nvSpPr>
          <p:cNvPr id="9" name="Rectangle 8">
            <a:extLst>
              <a:ext uri="{FF2B5EF4-FFF2-40B4-BE49-F238E27FC236}">
                <a16:creationId xmlns:a16="http://schemas.microsoft.com/office/drawing/2014/main" id="{5F4B5948-BC4E-127C-1298-DC68DA5EECEC}"/>
              </a:ext>
            </a:extLst>
          </p:cNvPr>
          <p:cNvSpPr/>
          <p:nvPr/>
        </p:nvSpPr>
        <p:spPr>
          <a:xfrm>
            <a:off x="0" y="0"/>
            <a:ext cx="12192000" cy="6858000"/>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6D20FC78-62CD-1D33-F3C1-933E649F9F67}"/>
              </a:ext>
            </a:extLst>
          </p:cNvPr>
          <p:cNvSpPr>
            <a:spLocks noGrp="1"/>
          </p:cNvSpPr>
          <p:nvPr>
            <p:ph type="title"/>
          </p:nvPr>
        </p:nvSpPr>
        <p:spPr>
          <a:xfrm>
            <a:off x="838200" y="825500"/>
            <a:ext cx="10515600" cy="705838"/>
          </a:xfrm>
        </p:spPr>
        <p:txBody>
          <a:bodyPr>
            <a:normAutofit/>
          </a:bodyPr>
          <a:lstStyle/>
          <a:p>
            <a:r>
              <a:rPr lang="en-AU" sz="4000" b="1" dirty="0">
                <a:solidFill>
                  <a:schemeClr val="bg1"/>
                </a:solidFill>
                <a:latin typeface="Arboria Medium" panose="02000506020000020004" pitchFamily="50" charset="0"/>
              </a:rPr>
              <a:t>Introduction: Disability and Mental Health</a:t>
            </a:r>
          </a:p>
        </p:txBody>
      </p:sp>
      <p:graphicFrame>
        <p:nvGraphicFramePr>
          <p:cNvPr id="10" name="Table 10">
            <a:extLst>
              <a:ext uri="{FF2B5EF4-FFF2-40B4-BE49-F238E27FC236}">
                <a16:creationId xmlns:a16="http://schemas.microsoft.com/office/drawing/2014/main" id="{0D61645B-FA53-0546-28B4-1465CC767C81}"/>
              </a:ext>
            </a:extLst>
          </p:cNvPr>
          <p:cNvGraphicFramePr>
            <a:graphicFrameLocks noGrp="1"/>
          </p:cNvGraphicFramePr>
          <p:nvPr>
            <p:extLst>
              <p:ext uri="{D42A27DB-BD31-4B8C-83A1-F6EECF244321}">
                <p14:modId xmlns:p14="http://schemas.microsoft.com/office/powerpoint/2010/main" val="2957119426"/>
              </p:ext>
            </p:extLst>
          </p:nvPr>
        </p:nvGraphicFramePr>
        <p:xfrm>
          <a:off x="1230262" y="1749813"/>
          <a:ext cx="9731475" cy="4503176"/>
        </p:xfrm>
        <a:graphic>
          <a:graphicData uri="http://schemas.openxmlformats.org/drawingml/2006/table">
            <a:tbl>
              <a:tblPr firstRow="1" bandRow="1">
                <a:tableStyleId>{5C22544A-7EE6-4342-B048-85BDC9FD1C3A}</a:tableStyleId>
              </a:tblPr>
              <a:tblGrid>
                <a:gridCol w="1946295">
                  <a:extLst>
                    <a:ext uri="{9D8B030D-6E8A-4147-A177-3AD203B41FA5}">
                      <a16:colId xmlns:a16="http://schemas.microsoft.com/office/drawing/2014/main" val="2884908722"/>
                    </a:ext>
                  </a:extLst>
                </a:gridCol>
                <a:gridCol w="1946295">
                  <a:extLst>
                    <a:ext uri="{9D8B030D-6E8A-4147-A177-3AD203B41FA5}">
                      <a16:colId xmlns:a16="http://schemas.microsoft.com/office/drawing/2014/main" val="4263947247"/>
                    </a:ext>
                  </a:extLst>
                </a:gridCol>
                <a:gridCol w="1946295">
                  <a:extLst>
                    <a:ext uri="{9D8B030D-6E8A-4147-A177-3AD203B41FA5}">
                      <a16:colId xmlns:a16="http://schemas.microsoft.com/office/drawing/2014/main" val="2861402973"/>
                    </a:ext>
                  </a:extLst>
                </a:gridCol>
                <a:gridCol w="1946295">
                  <a:extLst>
                    <a:ext uri="{9D8B030D-6E8A-4147-A177-3AD203B41FA5}">
                      <a16:colId xmlns:a16="http://schemas.microsoft.com/office/drawing/2014/main" val="3480816339"/>
                    </a:ext>
                  </a:extLst>
                </a:gridCol>
                <a:gridCol w="1946295">
                  <a:extLst>
                    <a:ext uri="{9D8B030D-6E8A-4147-A177-3AD203B41FA5}">
                      <a16:colId xmlns:a16="http://schemas.microsoft.com/office/drawing/2014/main" val="151331309"/>
                    </a:ext>
                  </a:extLst>
                </a:gridCol>
              </a:tblGrid>
              <a:tr h="1125794">
                <a:tc>
                  <a:txBody>
                    <a:bodyPr/>
                    <a:lstStyle/>
                    <a:p>
                      <a:pPr algn="ctr"/>
                      <a:r>
                        <a:rPr lang="en-AU" sz="1800" b="0" kern="1200" dirty="0">
                          <a:solidFill>
                            <a:schemeClr val="tx1"/>
                          </a:solidFill>
                          <a:latin typeface="Lora Medium" panose="020B0604020202020204" pitchFamily="2" charset="0"/>
                          <a:ea typeface="+mn-ea"/>
                          <a:cs typeface="+mn-cs"/>
                        </a:rPr>
                        <a:t>Autism Spectrum Disorder</a:t>
                      </a:r>
                    </a:p>
                  </a:txBody>
                  <a:tcP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endParaRPr lang="en-AU" sz="1800" b="0" kern="1200" dirty="0">
                        <a:solidFill>
                          <a:schemeClr val="tx1"/>
                        </a:solidFill>
                        <a:latin typeface="Lora Medium" panose="020B0604020202020204" pitchFamily="2" charset="0"/>
                        <a:ea typeface="+mn-ea"/>
                        <a:cs typeface="+mn-cs"/>
                      </a:endParaRPr>
                    </a:p>
                    <a:p>
                      <a:pPr algn="ctr"/>
                      <a:r>
                        <a:rPr lang="en-AU" sz="1800" b="0" kern="1200" dirty="0">
                          <a:solidFill>
                            <a:schemeClr val="tx1"/>
                          </a:solidFill>
                          <a:latin typeface="Lora Medium" panose="020B0604020202020204" pitchFamily="2" charset="0"/>
                          <a:ea typeface="+mn-ea"/>
                          <a:cs typeface="+mn-cs"/>
                        </a:rPr>
                        <a:t>Anxiety</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r>
                        <a:rPr lang="en-AU" sz="1800" b="0" kern="1200" dirty="0">
                          <a:solidFill>
                            <a:schemeClr val="tx1"/>
                          </a:solidFill>
                          <a:latin typeface="Lora Medium" panose="020B0604020202020204" pitchFamily="2" charset="0"/>
                          <a:ea typeface="+mn-ea"/>
                          <a:cs typeface="+mn-cs"/>
                        </a:rPr>
                        <a:t>ADHD Primary Hyperactive Impulsive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endParaRPr lang="en-AU" sz="1800" b="0" kern="1200" dirty="0">
                        <a:solidFill>
                          <a:schemeClr val="tx1"/>
                        </a:solidFill>
                        <a:latin typeface="Lora Medium" panose="020B0604020202020204" pitchFamily="2" charset="0"/>
                        <a:ea typeface="+mn-ea"/>
                        <a:cs typeface="+mn-cs"/>
                      </a:endParaRPr>
                    </a:p>
                    <a:p>
                      <a:pPr algn="ctr"/>
                      <a:r>
                        <a:rPr lang="en-AU" sz="1800" b="0" kern="1200" dirty="0">
                          <a:solidFill>
                            <a:schemeClr val="tx1"/>
                          </a:solidFill>
                          <a:latin typeface="Lora Medium" panose="020B0604020202020204" pitchFamily="2" charset="0"/>
                          <a:ea typeface="+mn-ea"/>
                          <a:cs typeface="+mn-cs"/>
                        </a:rPr>
                        <a:t>Hyperlexia</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r>
                        <a:rPr lang="en-AU" sz="1800" b="0" kern="1200" dirty="0">
                          <a:solidFill>
                            <a:schemeClr val="tx1"/>
                          </a:solidFill>
                          <a:latin typeface="Lora Medium" panose="020B0604020202020204" pitchFamily="2" charset="0"/>
                          <a:ea typeface="+mn-ea"/>
                          <a:cs typeface="+mn-cs"/>
                        </a:rPr>
                        <a:t>Obsessive Compulsive Disorder</a:t>
                      </a:r>
                    </a:p>
                  </a:txBody>
                  <a:tcP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041439418"/>
                  </a:ext>
                </a:extLst>
              </a:tr>
              <a:tr h="1125794">
                <a:tc>
                  <a:txBody>
                    <a:bodyPr/>
                    <a:lstStyle/>
                    <a:p>
                      <a:pPr algn="ctr"/>
                      <a:endParaRPr lang="en-AU" sz="1800" b="0" kern="1200" dirty="0">
                        <a:solidFill>
                          <a:schemeClr val="tx1"/>
                        </a:solidFill>
                        <a:latin typeface="Lora Medium" panose="020B0604020202020204" pitchFamily="2" charset="0"/>
                        <a:ea typeface="+mn-ea"/>
                        <a:cs typeface="+mn-cs"/>
                      </a:endParaRPr>
                    </a:p>
                    <a:p>
                      <a:pPr algn="ctr"/>
                      <a:r>
                        <a:rPr lang="en-AU" sz="1800" b="0" kern="1200" dirty="0">
                          <a:solidFill>
                            <a:schemeClr val="tx1"/>
                          </a:solidFill>
                          <a:latin typeface="Lora Medium" panose="020B0604020202020204" pitchFamily="2" charset="0"/>
                          <a:ea typeface="+mn-ea"/>
                          <a:cs typeface="+mn-cs"/>
                        </a:rPr>
                        <a:t>Depression</a:t>
                      </a:r>
                    </a:p>
                  </a:txBody>
                  <a:tcP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endParaRPr lang="en-AU" sz="1800" b="0" kern="1200" dirty="0">
                        <a:solidFill>
                          <a:schemeClr val="tx1"/>
                        </a:solidFill>
                        <a:latin typeface="Lora Medium" panose="020B0604020202020204" pitchFamily="2" charset="0"/>
                        <a:ea typeface="+mn-ea"/>
                        <a:cs typeface="+mn-cs"/>
                      </a:endParaRPr>
                    </a:p>
                    <a:p>
                      <a:pPr algn="ctr"/>
                      <a:r>
                        <a:rPr lang="en-AU" sz="1800" b="0" kern="1200" dirty="0">
                          <a:solidFill>
                            <a:schemeClr val="tx1"/>
                          </a:solidFill>
                          <a:latin typeface="Lora Medium" panose="020B0604020202020204" pitchFamily="2" charset="0"/>
                          <a:ea typeface="+mn-ea"/>
                          <a:cs typeface="+mn-cs"/>
                        </a:rPr>
                        <a:t>Tourette’s Syndrome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endParaRPr lang="en-AU" sz="1800" b="0" kern="1200" dirty="0">
                        <a:solidFill>
                          <a:schemeClr val="tx1"/>
                        </a:solidFill>
                        <a:latin typeface="Lora Medium" panose="020B0604020202020204" pitchFamily="2" charset="0"/>
                        <a:ea typeface="+mn-ea"/>
                        <a:cs typeface="+mn-cs"/>
                      </a:endParaRPr>
                    </a:p>
                    <a:p>
                      <a:pPr algn="ctr"/>
                      <a:r>
                        <a:rPr lang="en-AU" sz="1800" b="0" kern="1200" dirty="0">
                          <a:solidFill>
                            <a:schemeClr val="tx1"/>
                          </a:solidFill>
                          <a:latin typeface="Lora Medium" panose="020B0604020202020204" pitchFamily="2" charset="0"/>
                          <a:ea typeface="+mn-ea"/>
                          <a:cs typeface="+mn-cs"/>
                        </a:rPr>
                        <a:t>ADHD Primary Inattentive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endParaRPr lang="en-AU" sz="1800" b="0" kern="1200" dirty="0">
                        <a:solidFill>
                          <a:schemeClr val="tx1"/>
                        </a:solidFill>
                        <a:latin typeface="Lora Medium" panose="020B0604020202020204" pitchFamily="2" charset="0"/>
                        <a:ea typeface="+mn-ea"/>
                        <a:cs typeface="+mn-cs"/>
                      </a:endParaRPr>
                    </a:p>
                    <a:p>
                      <a:pPr algn="ctr"/>
                      <a:r>
                        <a:rPr lang="en-AU" sz="1800" b="0" kern="1200" dirty="0" err="1">
                          <a:solidFill>
                            <a:schemeClr val="tx1"/>
                          </a:solidFill>
                          <a:latin typeface="Lora Medium" panose="020B0604020202020204" pitchFamily="2" charset="0"/>
                          <a:ea typeface="+mn-ea"/>
                          <a:cs typeface="+mn-cs"/>
                        </a:rPr>
                        <a:t>Synesthesia</a:t>
                      </a:r>
                      <a:endParaRPr lang="en-AU" sz="1800" b="0" kern="1200" dirty="0">
                        <a:solidFill>
                          <a:schemeClr val="tx1"/>
                        </a:solidFill>
                        <a:latin typeface="Lora Medium" panose="020B0604020202020204" pitchFamily="2" charset="0"/>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r>
                        <a:rPr lang="en-AU" sz="1800" b="0" kern="1200" dirty="0">
                          <a:solidFill>
                            <a:schemeClr val="tx1"/>
                          </a:solidFill>
                          <a:latin typeface="Lora Medium" panose="020B0604020202020204" pitchFamily="2" charset="0"/>
                          <a:ea typeface="+mn-ea"/>
                          <a:cs typeface="+mn-cs"/>
                        </a:rPr>
                        <a:t>Borderline Personality Disorder</a:t>
                      </a:r>
                    </a:p>
                  </a:txBody>
                  <a:tcP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107503710"/>
                  </a:ext>
                </a:extLst>
              </a:tr>
              <a:tr h="1125794">
                <a:tc>
                  <a:txBody>
                    <a:bodyPr/>
                    <a:lstStyle/>
                    <a:p>
                      <a:pPr algn="ctr"/>
                      <a:r>
                        <a:rPr lang="en-AU" sz="1800" b="0" kern="1200" dirty="0">
                          <a:solidFill>
                            <a:schemeClr val="tx1"/>
                          </a:solidFill>
                          <a:latin typeface="Lora Medium" panose="020B0604020202020204" pitchFamily="2" charset="0"/>
                          <a:ea typeface="+mn-ea"/>
                          <a:cs typeface="+mn-cs"/>
                        </a:rPr>
                        <a:t>SLDs Dyslexia, Dysgraphia, Dyscalculia </a:t>
                      </a:r>
                    </a:p>
                  </a:txBody>
                  <a:tcP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endParaRPr lang="en-AU" sz="1800" b="0" kern="1200" dirty="0">
                        <a:solidFill>
                          <a:schemeClr val="tx1"/>
                        </a:solidFill>
                        <a:latin typeface="Lora Medium" panose="020B0604020202020204" pitchFamily="2" charset="0"/>
                        <a:ea typeface="+mn-ea"/>
                        <a:cs typeface="+mn-cs"/>
                      </a:endParaRPr>
                    </a:p>
                    <a:p>
                      <a:pPr algn="ctr"/>
                      <a:r>
                        <a:rPr lang="en-AU" sz="1800" b="0" kern="1200" dirty="0">
                          <a:solidFill>
                            <a:schemeClr val="tx1"/>
                          </a:solidFill>
                          <a:latin typeface="Lora Medium" panose="020B0604020202020204" pitchFamily="2" charset="0"/>
                          <a:ea typeface="+mn-ea"/>
                          <a:cs typeface="+mn-cs"/>
                        </a:rPr>
                        <a:t>Dyspraxia</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endParaRPr lang="en-AU" sz="1800" b="0" kern="1200" dirty="0">
                        <a:solidFill>
                          <a:schemeClr val="tx1"/>
                        </a:solidFill>
                        <a:latin typeface="Lora Medium" panose="020B0604020202020204" pitchFamily="2" charset="0"/>
                        <a:ea typeface="+mn-ea"/>
                        <a:cs typeface="+mn-cs"/>
                      </a:endParaRPr>
                    </a:p>
                    <a:p>
                      <a:pPr algn="ctr"/>
                      <a:r>
                        <a:rPr lang="en-AU" sz="1800" b="0" kern="1200" dirty="0">
                          <a:solidFill>
                            <a:schemeClr val="tx1"/>
                          </a:solidFill>
                          <a:latin typeface="Lora Medium" panose="020B0604020202020204" pitchFamily="2" charset="0"/>
                          <a:ea typeface="+mn-ea"/>
                          <a:cs typeface="+mn-cs"/>
                        </a:rPr>
                        <a:t>Epilepsy</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endParaRPr lang="en-AU" sz="1800" b="0" kern="1200" dirty="0">
                        <a:solidFill>
                          <a:schemeClr val="tx1"/>
                        </a:solidFill>
                        <a:latin typeface="Lora Medium" panose="020B0604020202020204" pitchFamily="2" charset="0"/>
                        <a:ea typeface="+mn-ea"/>
                        <a:cs typeface="+mn-cs"/>
                      </a:endParaRPr>
                    </a:p>
                    <a:p>
                      <a:pPr algn="ctr"/>
                      <a:r>
                        <a:rPr lang="en-AU" sz="1800" b="0" kern="1200" dirty="0">
                          <a:solidFill>
                            <a:schemeClr val="tx1"/>
                          </a:solidFill>
                          <a:latin typeface="Lora Medium" panose="020B0604020202020204" pitchFamily="2" charset="0"/>
                          <a:ea typeface="+mn-ea"/>
                          <a:cs typeface="+mn-cs"/>
                        </a:rPr>
                        <a:t>ADHD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r>
                        <a:rPr lang="en-AU" sz="1800" b="0" kern="1200" dirty="0">
                          <a:solidFill>
                            <a:schemeClr val="tx1"/>
                          </a:solidFill>
                          <a:latin typeface="Lora Medium" panose="020B0604020202020204" pitchFamily="2" charset="0"/>
                          <a:ea typeface="+mn-ea"/>
                          <a:cs typeface="+mn-cs"/>
                        </a:rPr>
                        <a:t>ADHD combined presentation</a:t>
                      </a:r>
                    </a:p>
                  </a:txBody>
                  <a:tcP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539999955"/>
                  </a:ext>
                </a:extLst>
              </a:tr>
              <a:tr h="1125794">
                <a:tc>
                  <a:txBody>
                    <a:bodyPr/>
                    <a:lstStyle/>
                    <a:p>
                      <a:pPr algn="ctr"/>
                      <a:endParaRPr lang="en-AU" sz="1800" b="0" kern="1200" dirty="0">
                        <a:solidFill>
                          <a:schemeClr val="tx1"/>
                        </a:solidFill>
                        <a:latin typeface="Lora Medium" panose="020B0604020202020204" pitchFamily="2" charset="0"/>
                        <a:ea typeface="+mn-ea"/>
                        <a:cs typeface="+mn-cs"/>
                      </a:endParaRPr>
                    </a:p>
                    <a:p>
                      <a:pPr algn="ctr"/>
                      <a:r>
                        <a:rPr lang="en-AU" sz="1800" b="0" kern="1200" dirty="0">
                          <a:solidFill>
                            <a:schemeClr val="tx1"/>
                          </a:solidFill>
                          <a:latin typeface="Lora Medium" panose="020B0604020202020204" pitchFamily="2" charset="0"/>
                          <a:ea typeface="+mn-ea"/>
                          <a:cs typeface="+mn-cs"/>
                        </a:rPr>
                        <a:t>Down Syndrome</a:t>
                      </a:r>
                    </a:p>
                  </a:txBody>
                  <a:tcP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AU" sz="1800" b="0" kern="1200" dirty="0">
                        <a:solidFill>
                          <a:schemeClr val="tx1"/>
                        </a:solidFill>
                        <a:latin typeface="Lora Medium" panose="020B0604020202020204" pitchFamily="2" charset="0"/>
                        <a:ea typeface="+mn-ea"/>
                        <a:cs typeface="+mn-cs"/>
                      </a:endParaRPr>
                    </a:p>
                    <a:p>
                      <a:pPr algn="ctr"/>
                      <a:r>
                        <a:rPr lang="en-AU" sz="1800" b="0" kern="1200" dirty="0">
                          <a:solidFill>
                            <a:schemeClr val="tx1"/>
                          </a:solidFill>
                          <a:latin typeface="Lora Medium" panose="020B0604020202020204" pitchFamily="2" charset="0"/>
                          <a:ea typeface="+mn-ea"/>
                          <a:cs typeface="+mn-cs"/>
                        </a:rPr>
                        <a:t>PTSD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AU" sz="1800" b="0" kern="1200" dirty="0">
                        <a:solidFill>
                          <a:schemeClr val="tx1"/>
                        </a:solidFill>
                        <a:latin typeface="Lora Medium" panose="020B0604020202020204" pitchFamily="2" charset="0"/>
                        <a:ea typeface="+mn-ea"/>
                        <a:cs typeface="+mn-cs"/>
                      </a:endParaRPr>
                    </a:p>
                    <a:p>
                      <a:pPr algn="ctr"/>
                      <a:r>
                        <a:rPr lang="en-AU" sz="1800" b="0" kern="1200" dirty="0">
                          <a:solidFill>
                            <a:schemeClr val="tx1"/>
                          </a:solidFill>
                          <a:latin typeface="Lora Medium" panose="020B0604020202020204" pitchFamily="2" charset="0"/>
                          <a:ea typeface="+mn-ea"/>
                          <a:cs typeface="+mn-cs"/>
                        </a:rPr>
                        <a:t>Bipolar Disorder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AU" sz="1800" b="0" kern="1200" dirty="0">
                        <a:solidFill>
                          <a:schemeClr val="tx1"/>
                        </a:solidFill>
                        <a:latin typeface="Lora Medium" panose="020B0604020202020204" pitchFamily="2" charset="0"/>
                        <a:ea typeface="+mn-ea"/>
                        <a:cs typeface="+mn-cs"/>
                      </a:endParaRPr>
                    </a:p>
                    <a:p>
                      <a:pPr algn="ctr"/>
                      <a:r>
                        <a:rPr lang="en-AU" sz="1800" b="0" kern="1200" dirty="0">
                          <a:solidFill>
                            <a:schemeClr val="tx1"/>
                          </a:solidFill>
                          <a:latin typeface="Lora Medium" panose="020B0604020202020204" pitchFamily="2" charset="0"/>
                          <a:ea typeface="+mn-ea"/>
                          <a:cs typeface="+mn-cs"/>
                        </a:rPr>
                        <a:t>Schizophrenia</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AU" sz="1800" b="0" kern="1200" dirty="0">
                        <a:solidFill>
                          <a:schemeClr val="tx1"/>
                        </a:solidFill>
                        <a:latin typeface="Lora Medium" panose="020B0604020202020204" pitchFamily="2" charset="0"/>
                        <a:ea typeface="+mn-ea"/>
                        <a:cs typeface="+mn-cs"/>
                      </a:endParaRPr>
                    </a:p>
                    <a:p>
                      <a:pPr algn="ctr"/>
                      <a:r>
                        <a:rPr lang="en-AU" sz="1800" b="0" kern="1200" dirty="0">
                          <a:solidFill>
                            <a:schemeClr val="tx1"/>
                          </a:solidFill>
                          <a:latin typeface="Lora Medium" panose="020B0604020202020204" pitchFamily="2" charset="0"/>
                          <a:ea typeface="+mn-ea"/>
                          <a:cs typeface="+mn-cs"/>
                        </a:rPr>
                        <a:t>Traumatic Brain Injury</a:t>
                      </a:r>
                    </a:p>
                  </a:txBody>
                  <a:tcP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568401259"/>
                  </a:ext>
                </a:extLst>
              </a:tr>
            </a:tbl>
          </a:graphicData>
        </a:graphic>
      </p:graphicFrame>
    </p:spTree>
    <p:extLst>
      <p:ext uri="{BB962C8B-B14F-4D97-AF65-F5344CB8AC3E}">
        <p14:creationId xmlns:p14="http://schemas.microsoft.com/office/powerpoint/2010/main" val="3564235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759E59-24C9-81C6-CB93-B640FBCCB184}"/>
              </a:ext>
            </a:extLst>
          </p:cNvPr>
          <p:cNvPicPr>
            <a:picLocks noChangeAspect="1"/>
          </p:cNvPicPr>
          <p:nvPr/>
        </p:nvPicPr>
        <p:blipFill>
          <a:blip r:embed="rId3"/>
          <a:stretch>
            <a:fillRect/>
          </a:stretch>
        </p:blipFill>
        <p:spPr>
          <a:xfrm>
            <a:off x="-3852" y="-1375394"/>
            <a:ext cx="12192000" cy="8233394"/>
          </a:xfrm>
          <a:prstGeom prst="rect">
            <a:avLst/>
          </a:prstGeom>
        </p:spPr>
      </p:pic>
      <p:pic>
        <p:nvPicPr>
          <p:cNvPr id="10" name="Picture 9" descr="Logo&#10;&#10;Description automatically generated">
            <a:extLst>
              <a:ext uri="{FF2B5EF4-FFF2-40B4-BE49-F238E27FC236}">
                <a16:creationId xmlns:a16="http://schemas.microsoft.com/office/drawing/2014/main" id="{3515B7CD-A933-B493-3744-D586402C02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786" y="2628900"/>
            <a:ext cx="3788745" cy="2174232"/>
          </a:xfrm>
          <a:prstGeom prst="rect">
            <a:avLst/>
          </a:prstGeom>
        </p:spPr>
      </p:pic>
      <p:grpSp>
        <p:nvGrpSpPr>
          <p:cNvPr id="13" name="Group 12">
            <a:extLst>
              <a:ext uri="{FF2B5EF4-FFF2-40B4-BE49-F238E27FC236}">
                <a16:creationId xmlns:a16="http://schemas.microsoft.com/office/drawing/2014/main" id="{2442A410-5528-785A-5414-27AB427429C8}"/>
              </a:ext>
            </a:extLst>
          </p:cNvPr>
          <p:cNvGrpSpPr/>
          <p:nvPr/>
        </p:nvGrpSpPr>
        <p:grpSpPr>
          <a:xfrm>
            <a:off x="1180513" y="2030911"/>
            <a:ext cx="4838315" cy="4227412"/>
            <a:chOff x="1125043" y="783848"/>
            <a:chExt cx="5554429" cy="5012872"/>
          </a:xfrm>
        </p:grpSpPr>
        <p:pic>
          <p:nvPicPr>
            <p:cNvPr id="2050" name="Picture 2">
              <a:extLst>
                <a:ext uri="{FF2B5EF4-FFF2-40B4-BE49-F238E27FC236}">
                  <a16:creationId xmlns:a16="http://schemas.microsoft.com/office/drawing/2014/main" id="{B77A60BF-E9C1-1DE8-65C4-CE7DE16BE9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043" y="783848"/>
              <a:ext cx="5554429" cy="50128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1A88A29-B372-D7B4-5BBF-A5E32FF6C6CE}"/>
                </a:ext>
              </a:extLst>
            </p:cNvPr>
            <p:cNvSpPr/>
            <p:nvPr/>
          </p:nvSpPr>
          <p:spPr>
            <a:xfrm>
              <a:off x="1198605" y="840259"/>
              <a:ext cx="3076833" cy="8526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A2F021D6-B2E8-C8F6-9EFE-F41152C31CD0}"/>
                </a:ext>
              </a:extLst>
            </p:cNvPr>
            <p:cNvSpPr/>
            <p:nvPr/>
          </p:nvSpPr>
          <p:spPr>
            <a:xfrm>
              <a:off x="6437870" y="2187146"/>
              <a:ext cx="229245" cy="2360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4" name="Title 1">
            <a:extLst>
              <a:ext uri="{FF2B5EF4-FFF2-40B4-BE49-F238E27FC236}">
                <a16:creationId xmlns:a16="http://schemas.microsoft.com/office/drawing/2014/main" id="{13F49F15-7B7C-403B-1BF3-7F63E2523557}"/>
              </a:ext>
            </a:extLst>
          </p:cNvPr>
          <p:cNvSpPr>
            <a:spLocks noGrp="1"/>
          </p:cNvSpPr>
          <p:nvPr>
            <p:ph type="title"/>
          </p:nvPr>
        </p:nvSpPr>
        <p:spPr>
          <a:xfrm>
            <a:off x="1018159" y="11279"/>
            <a:ext cx="5163022" cy="1475496"/>
          </a:xfrm>
        </p:spPr>
        <p:txBody>
          <a:bodyPr vert="horz" lIns="91440" tIns="45720" rIns="91440" bIns="45720" rtlCol="0" anchor="b">
            <a:normAutofit/>
          </a:bodyPr>
          <a:lstStyle/>
          <a:p>
            <a:r>
              <a:rPr lang="en-US" sz="4800" b="1" kern="1200" dirty="0">
                <a:solidFill>
                  <a:schemeClr val="bg1"/>
                </a:solidFill>
                <a:latin typeface="Arboria Medium" panose="02000506020000020004" pitchFamily="50" charset="0"/>
              </a:rPr>
              <a:t>Group Exercise</a:t>
            </a:r>
            <a:endParaRPr lang="en-US" sz="4800" kern="1200" dirty="0">
              <a:solidFill>
                <a:schemeClr val="bg1"/>
              </a:solidFill>
              <a:latin typeface="Arboria Medium" panose="02000506020000020004" pitchFamily="50" charset="0"/>
            </a:endParaRPr>
          </a:p>
        </p:txBody>
      </p:sp>
    </p:spTree>
    <p:extLst>
      <p:ext uri="{BB962C8B-B14F-4D97-AF65-F5344CB8AC3E}">
        <p14:creationId xmlns:p14="http://schemas.microsoft.com/office/powerpoint/2010/main" val="343278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itle 1">
            <a:extLst>
              <a:ext uri="{FF2B5EF4-FFF2-40B4-BE49-F238E27FC236}">
                <a16:creationId xmlns:a16="http://schemas.microsoft.com/office/drawing/2014/main" id="{E465FA4C-BBE7-EA1A-1A26-1760FF58F74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dirty="0">
                <a:solidFill>
                  <a:srgbClr val="FFFFFF"/>
                </a:solidFill>
                <a:latin typeface="Arboria Medium" panose="02000506020000020004" pitchFamily="50" charset="0"/>
              </a:rPr>
              <a:t>No 2 students are the same</a:t>
            </a:r>
          </a:p>
        </p:txBody>
      </p:sp>
      <p:pic>
        <p:nvPicPr>
          <p:cNvPr id="5" name="Picture 4" descr="Diagram&#10;&#10;Description automatically generated">
            <a:extLst>
              <a:ext uri="{FF2B5EF4-FFF2-40B4-BE49-F238E27FC236}">
                <a16:creationId xmlns:a16="http://schemas.microsoft.com/office/drawing/2014/main" id="{9129109D-C013-69CE-AB7D-309CC838987A}"/>
              </a:ext>
            </a:extLst>
          </p:cNvPr>
          <p:cNvPicPr>
            <a:picLocks noChangeAspect="1"/>
          </p:cNvPicPr>
          <p:nvPr/>
        </p:nvPicPr>
        <p:blipFill>
          <a:blip r:embed="rId3"/>
          <a:stretch>
            <a:fillRect/>
          </a:stretch>
        </p:blipFill>
        <p:spPr>
          <a:xfrm>
            <a:off x="4634741" y="2263540"/>
            <a:ext cx="6826842" cy="4079038"/>
          </a:xfrm>
          <a:prstGeom prst="rect">
            <a:avLst/>
          </a:prstGeom>
        </p:spPr>
      </p:pic>
      <p:sp>
        <p:nvSpPr>
          <p:cNvPr id="14" name="Title 1">
            <a:extLst>
              <a:ext uri="{FF2B5EF4-FFF2-40B4-BE49-F238E27FC236}">
                <a16:creationId xmlns:a16="http://schemas.microsoft.com/office/drawing/2014/main" id="{F7E08F34-8258-DF06-F859-654A628A7831}"/>
              </a:ext>
            </a:extLst>
          </p:cNvPr>
          <p:cNvSpPr txBox="1">
            <a:spLocks/>
          </p:cNvSpPr>
          <p:nvPr/>
        </p:nvSpPr>
        <p:spPr>
          <a:xfrm>
            <a:off x="4870988" y="394022"/>
            <a:ext cx="6795958" cy="14754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accent2"/>
                </a:solidFill>
                <a:latin typeface="Arboria Medium" panose="02000506020000020004" pitchFamily="50" charset="0"/>
              </a:rPr>
              <a:t>Presentation &amp; Communication</a:t>
            </a:r>
            <a:endParaRPr lang="en-US" sz="4800" dirty="0">
              <a:solidFill>
                <a:schemeClr val="accent2"/>
              </a:solidFill>
              <a:latin typeface="Arboria Medium" panose="02000506020000020004" pitchFamily="50" charset="0"/>
            </a:endParaRPr>
          </a:p>
        </p:txBody>
      </p:sp>
    </p:spTree>
    <p:extLst>
      <p:ext uri="{BB962C8B-B14F-4D97-AF65-F5344CB8AC3E}">
        <p14:creationId xmlns:p14="http://schemas.microsoft.com/office/powerpoint/2010/main" val="1324507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C1CFC2-D8F4-E214-8CB3-E26C144CF939}"/>
              </a:ext>
            </a:extLst>
          </p:cNvPr>
          <p:cNvSpPr>
            <a:spLocks noGrp="1"/>
          </p:cNvSpPr>
          <p:nvPr>
            <p:ph type="title"/>
          </p:nvPr>
        </p:nvSpPr>
        <p:spPr>
          <a:xfrm>
            <a:off x="823442" y="1292422"/>
            <a:ext cx="5163022" cy="1475496"/>
          </a:xfrm>
        </p:spPr>
        <p:txBody>
          <a:bodyPr vert="horz" lIns="91440" tIns="45720" rIns="91440" bIns="45720" rtlCol="0" anchor="b">
            <a:normAutofit/>
          </a:bodyPr>
          <a:lstStyle/>
          <a:p>
            <a:r>
              <a:rPr lang="en-US" sz="4800" b="1" kern="1200">
                <a:solidFill>
                  <a:schemeClr val="accent2"/>
                </a:solidFill>
                <a:latin typeface="Arboria Medium" panose="02000506020000020004" pitchFamily="50" charset="0"/>
              </a:rPr>
              <a:t>Group/Paired </a:t>
            </a:r>
            <a:r>
              <a:rPr lang="en-US" sz="4800" b="1" kern="1200" dirty="0">
                <a:solidFill>
                  <a:schemeClr val="accent2"/>
                </a:solidFill>
                <a:latin typeface="Arboria Medium" panose="02000506020000020004" pitchFamily="50" charset="0"/>
              </a:rPr>
              <a:t>Exercise</a:t>
            </a:r>
            <a:endParaRPr lang="en-US" sz="4800" kern="1200" dirty="0">
              <a:solidFill>
                <a:schemeClr val="accent2"/>
              </a:solidFill>
              <a:latin typeface="Arboria Medium" panose="02000506020000020004" pitchFamily="50" charset="0"/>
            </a:endParaRPr>
          </a:p>
        </p:txBody>
      </p:sp>
      <p:sp>
        <p:nvSpPr>
          <p:cNvPr id="1033" name="Rectangle 1032">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739891D-3478-4DA3-6F6B-5A1EE4E2767A}"/>
              </a:ext>
            </a:extLst>
          </p:cNvPr>
          <p:cNvSpPr>
            <a:spLocks noGrp="1"/>
          </p:cNvSpPr>
          <p:nvPr>
            <p:ph idx="1"/>
          </p:nvPr>
        </p:nvSpPr>
        <p:spPr>
          <a:xfrm>
            <a:off x="823443" y="4541263"/>
            <a:ext cx="3153686" cy="1395022"/>
          </a:xfrm>
        </p:spPr>
        <p:txBody>
          <a:bodyPr vert="horz" lIns="91440" tIns="45720" rIns="91440" bIns="45720" rtlCol="0" anchor="t">
            <a:normAutofit/>
          </a:bodyPr>
          <a:lstStyle/>
          <a:p>
            <a:pPr marL="0" indent="0">
              <a:buNone/>
            </a:pPr>
            <a:r>
              <a:rPr lang="en-US" sz="3600" kern="1200" dirty="0">
                <a:solidFill>
                  <a:srgbClr val="FFFFFF"/>
                </a:solidFill>
                <a:latin typeface="Arboria Medium" panose="02000506020000020004" pitchFamily="50" charset="0"/>
              </a:rPr>
              <a:t>Stretching ourselves </a:t>
            </a:r>
          </a:p>
        </p:txBody>
      </p:sp>
      <p:pic>
        <p:nvPicPr>
          <p:cNvPr id="1026" name="Picture 2" descr="5 Reasons You Should Be Doing Physiotherapist-Led Group Exercise —  SmartMoves Physiotherapy and Health Services - Inner West">
            <a:extLst>
              <a:ext uri="{FF2B5EF4-FFF2-40B4-BE49-F238E27FC236}">
                <a16:creationId xmlns:a16="http://schemas.microsoft.com/office/drawing/2014/main" id="{D7FCDC61-7FE0-CC87-4AAE-BC6DF1A756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3907" y="658489"/>
            <a:ext cx="5163022" cy="5163022"/>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8">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61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FB17729-B09A-4B7E-3605-B6A2754C604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dirty="0">
                <a:solidFill>
                  <a:srgbClr val="FFFFFF"/>
                </a:solidFill>
                <a:latin typeface="Arboria Medium" panose="02000506020000020004" pitchFamily="50" charset="0"/>
              </a:rPr>
              <a:t>Won’t Do Can’t Do</a:t>
            </a:r>
          </a:p>
        </p:txBody>
      </p:sp>
      <p:pic>
        <p:nvPicPr>
          <p:cNvPr id="8" name="Picture 7">
            <a:extLst>
              <a:ext uri="{FF2B5EF4-FFF2-40B4-BE49-F238E27FC236}">
                <a16:creationId xmlns:a16="http://schemas.microsoft.com/office/drawing/2014/main" id="{849A7204-2253-2331-EB3F-B888AA111E57}"/>
              </a:ext>
            </a:extLst>
          </p:cNvPr>
          <p:cNvPicPr>
            <a:picLocks noChangeAspect="1"/>
          </p:cNvPicPr>
          <p:nvPr/>
        </p:nvPicPr>
        <p:blipFill>
          <a:blip r:embed="rId3"/>
          <a:stretch>
            <a:fillRect/>
          </a:stretch>
        </p:blipFill>
        <p:spPr>
          <a:xfrm>
            <a:off x="4180907" y="1108960"/>
            <a:ext cx="7589138" cy="4287861"/>
          </a:xfrm>
          <a:prstGeom prst="rect">
            <a:avLst/>
          </a:prstGeom>
        </p:spPr>
      </p:pic>
      <p:sp>
        <p:nvSpPr>
          <p:cNvPr id="9" name="Title 1">
            <a:extLst>
              <a:ext uri="{FF2B5EF4-FFF2-40B4-BE49-F238E27FC236}">
                <a16:creationId xmlns:a16="http://schemas.microsoft.com/office/drawing/2014/main" id="{99CB93DE-1348-178F-30E8-5105545A8281}"/>
              </a:ext>
            </a:extLst>
          </p:cNvPr>
          <p:cNvSpPr txBox="1">
            <a:spLocks/>
          </p:cNvSpPr>
          <p:nvPr/>
        </p:nvSpPr>
        <p:spPr>
          <a:xfrm>
            <a:off x="606465" y="-294723"/>
            <a:ext cx="11163579" cy="14754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accent2"/>
                </a:solidFill>
                <a:latin typeface="Arboria Medium" panose="02000506020000020004" pitchFamily="50" charset="0"/>
              </a:rPr>
              <a:t>Providing support &amp; challenges</a:t>
            </a:r>
            <a:endParaRPr lang="en-US" sz="4800" dirty="0">
              <a:solidFill>
                <a:schemeClr val="accent2"/>
              </a:solidFill>
              <a:latin typeface="Arboria Medium" panose="02000506020000020004" pitchFamily="50" charset="0"/>
            </a:endParaRPr>
          </a:p>
        </p:txBody>
      </p:sp>
    </p:spTree>
    <p:extLst>
      <p:ext uri="{BB962C8B-B14F-4D97-AF65-F5344CB8AC3E}">
        <p14:creationId xmlns:p14="http://schemas.microsoft.com/office/powerpoint/2010/main" val="315825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2CBAB6-D005-4EA5-0EA9-8B63E8872065}"/>
              </a:ext>
            </a:extLst>
          </p:cNvPr>
          <p:cNvSpPr/>
          <p:nvPr/>
        </p:nvSpPr>
        <p:spPr>
          <a:xfrm>
            <a:off x="0" y="0"/>
            <a:ext cx="5524292" cy="6858000"/>
          </a:xfrm>
          <a:prstGeom prst="rect">
            <a:avLst/>
          </a:prstGeom>
          <a:gradFill flip="none" rotWithShape="1">
            <a:gsLst>
              <a:gs pos="0">
                <a:srgbClr val="DB5527">
                  <a:shade val="30000"/>
                  <a:satMod val="115000"/>
                </a:srgbClr>
              </a:gs>
              <a:gs pos="50000">
                <a:srgbClr val="DB5527">
                  <a:shade val="67500"/>
                  <a:satMod val="115000"/>
                </a:srgbClr>
              </a:gs>
              <a:gs pos="100000">
                <a:srgbClr val="DB5527">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A44CF9F6-F92C-9E72-36FF-3308FD6CA57C}"/>
              </a:ext>
            </a:extLst>
          </p:cNvPr>
          <p:cNvSpPr>
            <a:spLocks noGrp="1"/>
          </p:cNvSpPr>
          <p:nvPr>
            <p:ph idx="1"/>
          </p:nvPr>
        </p:nvSpPr>
        <p:spPr>
          <a:xfrm>
            <a:off x="415854" y="3108325"/>
            <a:ext cx="4752493" cy="2894910"/>
          </a:xfrm>
        </p:spPr>
        <p:txBody>
          <a:bodyPr>
            <a:noAutofit/>
          </a:bodyPr>
          <a:lstStyle/>
          <a:p>
            <a:r>
              <a:rPr lang="en-AU" dirty="0">
                <a:solidFill>
                  <a:schemeClr val="bg1"/>
                </a:solidFill>
                <a:latin typeface="Lora" pitchFamily="2" charset="0"/>
                <a:ea typeface="+mj-ea"/>
                <a:cs typeface="+mj-cs"/>
              </a:rPr>
              <a:t>These are not necessarily the underlying issues </a:t>
            </a:r>
          </a:p>
          <a:p>
            <a:r>
              <a:rPr lang="en-AU" dirty="0">
                <a:solidFill>
                  <a:schemeClr val="bg1"/>
                </a:solidFill>
                <a:latin typeface="Lora" pitchFamily="2" charset="0"/>
                <a:ea typeface="+mj-ea"/>
                <a:cs typeface="+mj-cs"/>
              </a:rPr>
              <a:t>The things we see are not always clearly linked to what we are seeing or understanding</a:t>
            </a:r>
          </a:p>
        </p:txBody>
      </p:sp>
      <p:sp>
        <p:nvSpPr>
          <p:cNvPr id="6" name="Title 1">
            <a:extLst>
              <a:ext uri="{FF2B5EF4-FFF2-40B4-BE49-F238E27FC236}">
                <a16:creationId xmlns:a16="http://schemas.microsoft.com/office/drawing/2014/main" id="{FC4EE177-5A81-DAB8-3EC2-AC19E63F8B81}"/>
              </a:ext>
            </a:extLst>
          </p:cNvPr>
          <p:cNvSpPr>
            <a:spLocks noGrp="1"/>
          </p:cNvSpPr>
          <p:nvPr>
            <p:ph type="title"/>
          </p:nvPr>
        </p:nvSpPr>
        <p:spPr>
          <a:xfrm>
            <a:off x="718930" y="365125"/>
            <a:ext cx="3720585" cy="2378075"/>
          </a:xfrm>
        </p:spPr>
        <p:txBody>
          <a:bodyPr vert="horz" lIns="91440" tIns="45720" rIns="91440" bIns="45720" rtlCol="0" anchor="b">
            <a:normAutofit/>
          </a:bodyPr>
          <a:lstStyle/>
          <a:p>
            <a:r>
              <a:rPr lang="en-US" sz="4800" b="1" kern="1200" dirty="0" err="1">
                <a:solidFill>
                  <a:schemeClr val="bg1"/>
                </a:solidFill>
                <a:latin typeface="Arboria Medium" panose="02000506020000020004" pitchFamily="50" charset="0"/>
              </a:rPr>
              <a:t>Behaviours</a:t>
            </a:r>
            <a:r>
              <a:rPr lang="en-US" sz="4800" b="1" kern="1200" dirty="0">
                <a:solidFill>
                  <a:schemeClr val="bg1"/>
                </a:solidFill>
                <a:latin typeface="Arboria Medium" panose="02000506020000020004" pitchFamily="50" charset="0"/>
              </a:rPr>
              <a:t> are what we observe</a:t>
            </a:r>
            <a:endParaRPr lang="en-US" sz="4800" kern="1200" dirty="0">
              <a:solidFill>
                <a:schemeClr val="bg1"/>
              </a:solidFill>
              <a:latin typeface="Arboria Medium" panose="02000506020000020004" pitchFamily="50" charset="0"/>
            </a:endParaRPr>
          </a:p>
        </p:txBody>
      </p:sp>
      <p:grpSp>
        <p:nvGrpSpPr>
          <p:cNvPr id="23" name="Group 22">
            <a:extLst>
              <a:ext uri="{FF2B5EF4-FFF2-40B4-BE49-F238E27FC236}">
                <a16:creationId xmlns:a16="http://schemas.microsoft.com/office/drawing/2014/main" id="{EA78187F-CD81-DA2D-B4CF-C5146F37E972}"/>
              </a:ext>
            </a:extLst>
          </p:cNvPr>
          <p:cNvGrpSpPr/>
          <p:nvPr/>
        </p:nvGrpSpPr>
        <p:grpSpPr>
          <a:xfrm>
            <a:off x="5584201" y="1185620"/>
            <a:ext cx="6339441" cy="4817615"/>
            <a:chOff x="5584201" y="1020192"/>
            <a:chExt cx="6339441" cy="4817615"/>
          </a:xfrm>
        </p:grpSpPr>
        <p:pic>
          <p:nvPicPr>
            <p:cNvPr id="12" name="Picture 11">
              <a:extLst>
                <a:ext uri="{FF2B5EF4-FFF2-40B4-BE49-F238E27FC236}">
                  <a16:creationId xmlns:a16="http://schemas.microsoft.com/office/drawing/2014/main" id="{01EDFDF3-63CB-65F8-F82F-DD1B3D7457FF}"/>
                </a:ext>
              </a:extLst>
            </p:cNvPr>
            <p:cNvPicPr>
              <a:picLocks noChangeAspect="1"/>
            </p:cNvPicPr>
            <p:nvPr/>
          </p:nvPicPr>
          <p:blipFill>
            <a:blip r:embed="rId3"/>
            <a:stretch>
              <a:fillRect/>
            </a:stretch>
          </p:blipFill>
          <p:spPr>
            <a:xfrm>
              <a:off x="5584201" y="1020192"/>
              <a:ext cx="6339441" cy="4817615"/>
            </a:xfrm>
            <a:prstGeom prst="rect">
              <a:avLst/>
            </a:prstGeom>
          </p:spPr>
        </p:pic>
        <p:pic>
          <p:nvPicPr>
            <p:cNvPr id="16" name="Picture 15">
              <a:extLst>
                <a:ext uri="{FF2B5EF4-FFF2-40B4-BE49-F238E27FC236}">
                  <a16:creationId xmlns:a16="http://schemas.microsoft.com/office/drawing/2014/main" id="{DE55CBB5-E941-C2A1-9DC8-1378D6931BC4}"/>
                </a:ext>
              </a:extLst>
            </p:cNvPr>
            <p:cNvPicPr>
              <a:picLocks noChangeAspect="1"/>
            </p:cNvPicPr>
            <p:nvPr/>
          </p:nvPicPr>
          <p:blipFill>
            <a:blip r:embed="rId4"/>
            <a:stretch>
              <a:fillRect/>
            </a:stretch>
          </p:blipFill>
          <p:spPr>
            <a:xfrm>
              <a:off x="9866637" y="3576301"/>
              <a:ext cx="1309056" cy="321899"/>
            </a:xfrm>
            <a:prstGeom prst="rect">
              <a:avLst/>
            </a:prstGeom>
          </p:spPr>
        </p:pic>
        <p:pic>
          <p:nvPicPr>
            <p:cNvPr id="18" name="Picture 17">
              <a:extLst>
                <a:ext uri="{FF2B5EF4-FFF2-40B4-BE49-F238E27FC236}">
                  <a16:creationId xmlns:a16="http://schemas.microsoft.com/office/drawing/2014/main" id="{42E9860E-B0E8-1C23-FD30-065D83E81F2E}"/>
                </a:ext>
              </a:extLst>
            </p:cNvPr>
            <p:cNvPicPr>
              <a:picLocks noChangeAspect="1"/>
            </p:cNvPicPr>
            <p:nvPr/>
          </p:nvPicPr>
          <p:blipFill>
            <a:blip r:embed="rId5"/>
            <a:stretch>
              <a:fillRect/>
            </a:stretch>
          </p:blipFill>
          <p:spPr>
            <a:xfrm>
              <a:off x="8940960" y="4559122"/>
              <a:ext cx="2049660" cy="391508"/>
            </a:xfrm>
            <a:prstGeom prst="rect">
              <a:avLst/>
            </a:prstGeom>
          </p:spPr>
        </p:pic>
        <p:pic>
          <p:nvPicPr>
            <p:cNvPr id="20" name="Picture 19">
              <a:extLst>
                <a:ext uri="{FF2B5EF4-FFF2-40B4-BE49-F238E27FC236}">
                  <a16:creationId xmlns:a16="http://schemas.microsoft.com/office/drawing/2014/main" id="{9E9CB286-90D6-F80E-28DD-A46DE83ED4B1}"/>
                </a:ext>
              </a:extLst>
            </p:cNvPr>
            <p:cNvPicPr>
              <a:picLocks noChangeAspect="1"/>
            </p:cNvPicPr>
            <p:nvPr/>
          </p:nvPicPr>
          <p:blipFill>
            <a:blip r:embed="rId6"/>
            <a:stretch>
              <a:fillRect/>
            </a:stretch>
          </p:blipFill>
          <p:spPr>
            <a:xfrm>
              <a:off x="8090741" y="4989674"/>
              <a:ext cx="2258704" cy="404544"/>
            </a:xfrm>
            <a:prstGeom prst="rect">
              <a:avLst/>
            </a:prstGeom>
          </p:spPr>
        </p:pic>
        <p:pic>
          <p:nvPicPr>
            <p:cNvPr id="22" name="Picture 21">
              <a:extLst>
                <a:ext uri="{FF2B5EF4-FFF2-40B4-BE49-F238E27FC236}">
                  <a16:creationId xmlns:a16="http://schemas.microsoft.com/office/drawing/2014/main" id="{E540651F-BE54-25AA-AAD4-4FAEE9CD05D5}"/>
                </a:ext>
              </a:extLst>
            </p:cNvPr>
            <p:cNvPicPr>
              <a:picLocks noChangeAspect="1"/>
            </p:cNvPicPr>
            <p:nvPr/>
          </p:nvPicPr>
          <p:blipFill>
            <a:blip r:embed="rId7"/>
            <a:stretch>
              <a:fillRect/>
            </a:stretch>
          </p:blipFill>
          <p:spPr>
            <a:xfrm>
              <a:off x="6968914" y="4089846"/>
              <a:ext cx="1449615" cy="348357"/>
            </a:xfrm>
            <a:prstGeom prst="rect">
              <a:avLst/>
            </a:prstGeom>
          </p:spPr>
        </p:pic>
      </p:grpSp>
    </p:spTree>
    <p:extLst>
      <p:ext uri="{BB962C8B-B14F-4D97-AF65-F5344CB8AC3E}">
        <p14:creationId xmlns:p14="http://schemas.microsoft.com/office/powerpoint/2010/main" val="574011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049DC05-7556-CFC5-0B2C-E4366BF7CD6E}"/>
              </a:ext>
            </a:extLst>
          </p:cNvPr>
          <p:cNvSpPr txBox="1">
            <a:spLocks/>
          </p:cNvSpPr>
          <p:nvPr/>
        </p:nvSpPr>
        <p:spPr>
          <a:xfrm>
            <a:off x="772285" y="642859"/>
            <a:ext cx="5323715" cy="8460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dirty="0">
                <a:solidFill>
                  <a:schemeClr val="tx2"/>
                </a:solidFill>
                <a:latin typeface="Arboria Medium" panose="02000506020000020004" pitchFamily="50" charset="0"/>
              </a:rPr>
              <a:t>Anxiety</a:t>
            </a:r>
            <a:r>
              <a:rPr lang="en-US" b="1" dirty="0">
                <a:solidFill>
                  <a:schemeClr val="accent2"/>
                </a:solidFill>
                <a:latin typeface="Arboria Medium" panose="02000506020000020004" pitchFamily="50" charset="0"/>
              </a:rPr>
              <a:t> </a:t>
            </a:r>
          </a:p>
        </p:txBody>
      </p:sp>
      <p:sp>
        <p:nvSpPr>
          <p:cNvPr id="7" name="TextBox 6">
            <a:extLst>
              <a:ext uri="{FF2B5EF4-FFF2-40B4-BE49-F238E27FC236}">
                <a16:creationId xmlns:a16="http://schemas.microsoft.com/office/drawing/2014/main" id="{1E078E6F-E3F1-A014-7C8E-DE423C40CE33}"/>
              </a:ext>
            </a:extLst>
          </p:cNvPr>
          <p:cNvSpPr txBox="1"/>
          <p:nvPr/>
        </p:nvSpPr>
        <p:spPr>
          <a:xfrm>
            <a:off x="457199" y="1747150"/>
            <a:ext cx="6322424" cy="4836530"/>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600" i="0" dirty="0">
                <a:effectLst/>
                <a:latin typeface="Lora Medium" pitchFamily="2" charset="0"/>
              </a:rPr>
              <a:t>One in seven young people aged 4-17 experience a mental health condition in any given year</a:t>
            </a:r>
          </a:p>
          <a:p>
            <a:pPr marL="342900" indent="-228600">
              <a:lnSpc>
                <a:spcPct val="90000"/>
              </a:lnSpc>
              <a:spcAft>
                <a:spcPts val="600"/>
              </a:spcAft>
              <a:buFont typeface="Arial" panose="020B0604020202020204" pitchFamily="34" charset="0"/>
              <a:buChar char="•"/>
            </a:pPr>
            <a:r>
              <a:rPr lang="en-US" sz="2600" i="0" dirty="0">
                <a:effectLst/>
                <a:latin typeface="Lora Medium" pitchFamily="2" charset="0"/>
              </a:rPr>
              <a:t>13.9% of children and young people met the criteria for a diagnosis of a mental disorder in the last 12 months		</a:t>
            </a:r>
            <a:r>
              <a:rPr lang="en-US" sz="2600" b="0" i="1" dirty="0">
                <a:latin typeface="Lora Medium" pitchFamily="2" charset="0"/>
              </a:rPr>
              <a:t>Beyon</a:t>
            </a:r>
            <a:r>
              <a:rPr lang="en-US" sz="2600" i="1" dirty="0">
                <a:latin typeface="Lora Medium" pitchFamily="2" charset="0"/>
              </a:rPr>
              <a:t>d Blue</a:t>
            </a:r>
            <a:endParaRPr lang="en-US" sz="2600" b="0" i="1" dirty="0">
              <a:effectLst/>
              <a:latin typeface="Lora Medium" pitchFamily="2" charset="0"/>
            </a:endParaRPr>
          </a:p>
          <a:p>
            <a:pPr marL="342900" indent="-228600">
              <a:lnSpc>
                <a:spcPct val="90000"/>
              </a:lnSpc>
              <a:spcAft>
                <a:spcPts val="600"/>
              </a:spcAft>
              <a:buFont typeface="Arial" panose="020B0604020202020204" pitchFamily="34" charset="0"/>
              <a:buChar char="•"/>
            </a:pPr>
            <a:r>
              <a:rPr lang="en-US" sz="2600" dirty="0">
                <a:latin typeface="Lora Medium" pitchFamily="2" charset="0"/>
              </a:rPr>
              <a:t>Anxiety can be difficult to </a:t>
            </a:r>
            <a:r>
              <a:rPr lang="en-US" sz="2600" dirty="0" err="1">
                <a:latin typeface="Lora Medium" pitchFamily="2" charset="0"/>
              </a:rPr>
              <a:t>recognise</a:t>
            </a:r>
            <a:r>
              <a:rPr lang="en-US" sz="2600" dirty="0">
                <a:latin typeface="Lora Medium" pitchFamily="2" charset="0"/>
              </a:rPr>
              <a:t> in children</a:t>
            </a:r>
          </a:p>
          <a:p>
            <a:pPr marL="342900" indent="-228600">
              <a:lnSpc>
                <a:spcPct val="90000"/>
              </a:lnSpc>
              <a:spcAft>
                <a:spcPts val="600"/>
              </a:spcAft>
              <a:buFont typeface="Arial" panose="020B0604020202020204" pitchFamily="34" charset="0"/>
              <a:buChar char="•"/>
            </a:pPr>
            <a:r>
              <a:rPr lang="en-US" sz="2600" dirty="0">
                <a:latin typeface="Lora Medium" pitchFamily="2" charset="0"/>
              </a:rPr>
              <a:t>Many young people are not receiving treatment</a:t>
            </a:r>
          </a:p>
        </p:txBody>
      </p:sp>
      <p:sp>
        <p:nvSpPr>
          <p:cNvPr id="32" name="Rectangle 3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92DB7AF5-9EB4-84DB-18D1-D83FBC89C6A9}"/>
              </a:ext>
            </a:extLst>
          </p:cNvPr>
          <p:cNvPicPr>
            <a:picLocks noChangeAspect="1"/>
          </p:cNvPicPr>
          <p:nvPr/>
        </p:nvPicPr>
        <p:blipFill>
          <a:blip r:embed="rId3"/>
          <a:stretch>
            <a:fillRect/>
          </a:stretch>
        </p:blipFill>
        <p:spPr>
          <a:xfrm>
            <a:off x="7075967" y="1348032"/>
            <a:ext cx="4170530" cy="4193829"/>
          </a:xfrm>
          <a:prstGeom prst="rect">
            <a:avLst/>
          </a:prstGeom>
        </p:spPr>
      </p:pic>
    </p:spTree>
    <p:extLst>
      <p:ext uri="{BB962C8B-B14F-4D97-AF65-F5344CB8AC3E}">
        <p14:creationId xmlns:p14="http://schemas.microsoft.com/office/powerpoint/2010/main" val="46557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1B5C48-6FBF-D9E7-F7E7-9D76582779EF}"/>
              </a:ext>
            </a:extLst>
          </p:cNvPr>
          <p:cNvSpPr/>
          <p:nvPr/>
        </p:nvSpPr>
        <p:spPr>
          <a:xfrm>
            <a:off x="0" y="0"/>
            <a:ext cx="5524292"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DA24811-2B61-C10B-8011-0B2AF148ADE2}"/>
              </a:ext>
            </a:extLst>
          </p:cNvPr>
          <p:cNvSpPr txBox="1"/>
          <p:nvPr/>
        </p:nvSpPr>
        <p:spPr>
          <a:xfrm>
            <a:off x="547898" y="1341543"/>
            <a:ext cx="4892842" cy="5047536"/>
          </a:xfrm>
          <a:prstGeom prst="rect">
            <a:avLst/>
          </a:prstGeom>
          <a:noFill/>
        </p:spPr>
        <p:txBody>
          <a:bodyPr wrap="square">
            <a:spAutoFit/>
          </a:bodyPr>
          <a:lstStyle/>
          <a:p>
            <a:r>
              <a:rPr lang="en-AU" sz="2300" dirty="0">
                <a:solidFill>
                  <a:schemeClr val="bg1"/>
                </a:solidFill>
                <a:latin typeface="Lora Medium" pitchFamily="2" charset="0"/>
              </a:rPr>
              <a:t>Common signs and symptoms:</a:t>
            </a:r>
          </a:p>
          <a:p>
            <a:pPr marL="285750" indent="-285750">
              <a:buFont typeface="Arial" panose="020B0604020202020204" pitchFamily="34" charset="0"/>
              <a:buChar char="•"/>
            </a:pPr>
            <a:r>
              <a:rPr lang="en-AU" sz="2300" dirty="0">
                <a:solidFill>
                  <a:schemeClr val="bg1"/>
                </a:solidFill>
                <a:latin typeface="Lora Medium" pitchFamily="2" charset="0"/>
              </a:rPr>
              <a:t>Difficulty relaxing </a:t>
            </a:r>
          </a:p>
          <a:p>
            <a:pPr marL="285750" indent="-285750">
              <a:buFont typeface="Arial" panose="020B0604020202020204" pitchFamily="34" charset="0"/>
              <a:buChar char="•"/>
            </a:pPr>
            <a:r>
              <a:rPr lang="en-AU" sz="2300" dirty="0">
                <a:solidFill>
                  <a:schemeClr val="bg1"/>
                </a:solidFill>
                <a:latin typeface="Lora Medium" pitchFamily="2" charset="0"/>
              </a:rPr>
              <a:t>Muscle tension</a:t>
            </a:r>
          </a:p>
          <a:p>
            <a:pPr marL="285750" indent="-285750">
              <a:buFont typeface="Arial" panose="020B0604020202020204" pitchFamily="34" charset="0"/>
              <a:buChar char="•"/>
            </a:pPr>
            <a:r>
              <a:rPr lang="en-AU" sz="2300" dirty="0">
                <a:solidFill>
                  <a:schemeClr val="bg1"/>
                </a:solidFill>
                <a:latin typeface="Lora Medium" pitchFamily="2" charset="0"/>
              </a:rPr>
              <a:t>Sleep trouble </a:t>
            </a:r>
          </a:p>
          <a:p>
            <a:pPr marL="285750" indent="-285750">
              <a:buFont typeface="Arial" panose="020B0604020202020204" pitchFamily="34" charset="0"/>
              <a:buChar char="•"/>
            </a:pPr>
            <a:r>
              <a:rPr lang="en-AU" sz="2300" dirty="0">
                <a:solidFill>
                  <a:schemeClr val="bg1"/>
                </a:solidFill>
                <a:latin typeface="Lora Medium" pitchFamily="2" charset="0"/>
              </a:rPr>
              <a:t>Restlessness</a:t>
            </a:r>
          </a:p>
          <a:p>
            <a:pPr marL="285750" indent="-285750">
              <a:buFont typeface="Arial" panose="020B0604020202020204" pitchFamily="34" charset="0"/>
              <a:buChar char="•"/>
            </a:pPr>
            <a:r>
              <a:rPr lang="en-AU" sz="2300" dirty="0">
                <a:solidFill>
                  <a:schemeClr val="bg1"/>
                </a:solidFill>
                <a:latin typeface="Lora Medium" pitchFamily="2" charset="0"/>
              </a:rPr>
              <a:t>Anger or irritation </a:t>
            </a:r>
          </a:p>
          <a:p>
            <a:pPr marL="285750" indent="-285750">
              <a:buFont typeface="Arial" panose="020B0604020202020204" pitchFamily="34" charset="0"/>
              <a:buChar char="•"/>
            </a:pPr>
            <a:r>
              <a:rPr lang="en-AU" sz="2300" dirty="0">
                <a:solidFill>
                  <a:schemeClr val="bg1"/>
                </a:solidFill>
                <a:latin typeface="Lora Medium" pitchFamily="2" charset="0"/>
              </a:rPr>
              <a:t>Persistent and disruptive worry or fear</a:t>
            </a:r>
          </a:p>
          <a:p>
            <a:pPr marL="285750" indent="-285750">
              <a:buFont typeface="Arial" panose="020B0604020202020204" pitchFamily="34" charset="0"/>
              <a:buChar char="•"/>
            </a:pPr>
            <a:r>
              <a:rPr lang="en-AU" sz="2300" dirty="0">
                <a:solidFill>
                  <a:schemeClr val="bg1"/>
                </a:solidFill>
                <a:latin typeface="Lora Medium" pitchFamily="2" charset="0"/>
              </a:rPr>
              <a:t>Trouble concentrating </a:t>
            </a:r>
          </a:p>
          <a:p>
            <a:pPr marL="285750" indent="-285750">
              <a:buFont typeface="Arial" panose="020B0604020202020204" pitchFamily="34" charset="0"/>
              <a:buChar char="•"/>
            </a:pPr>
            <a:r>
              <a:rPr lang="en-AU" sz="2300" dirty="0">
                <a:solidFill>
                  <a:schemeClr val="bg1"/>
                </a:solidFill>
                <a:latin typeface="Lora Medium" pitchFamily="2" charset="0"/>
              </a:rPr>
              <a:t>Racing heart</a:t>
            </a:r>
          </a:p>
          <a:p>
            <a:pPr marL="285750" indent="-285750">
              <a:buFont typeface="Arial" panose="020B0604020202020204" pitchFamily="34" charset="0"/>
              <a:buChar char="•"/>
            </a:pPr>
            <a:r>
              <a:rPr lang="en-AU" sz="2300" dirty="0">
                <a:solidFill>
                  <a:schemeClr val="bg1"/>
                </a:solidFill>
                <a:latin typeface="Lora Medium" pitchFamily="2" charset="0"/>
              </a:rPr>
              <a:t>Dizziness Fast breathing</a:t>
            </a:r>
          </a:p>
          <a:p>
            <a:pPr marL="285750" indent="-285750">
              <a:buFont typeface="Arial" panose="020B0604020202020204" pitchFamily="34" charset="0"/>
              <a:buChar char="•"/>
            </a:pPr>
            <a:r>
              <a:rPr lang="en-AU" sz="2300" dirty="0">
                <a:solidFill>
                  <a:schemeClr val="bg1"/>
                </a:solidFill>
                <a:latin typeface="Lora Medium" pitchFamily="2" charset="0"/>
              </a:rPr>
              <a:t>Upset stomach </a:t>
            </a:r>
          </a:p>
          <a:p>
            <a:pPr marL="285750" indent="-285750">
              <a:buFont typeface="Arial" panose="020B0604020202020204" pitchFamily="34" charset="0"/>
              <a:buChar char="•"/>
            </a:pPr>
            <a:r>
              <a:rPr lang="en-AU" sz="2300" dirty="0">
                <a:solidFill>
                  <a:schemeClr val="bg1"/>
                </a:solidFill>
                <a:latin typeface="Lora Medium" pitchFamily="2" charset="0"/>
              </a:rPr>
              <a:t>Avoiding places or situations that provoke fear</a:t>
            </a:r>
          </a:p>
        </p:txBody>
      </p:sp>
      <p:sp>
        <p:nvSpPr>
          <p:cNvPr id="13" name="Title 1">
            <a:extLst>
              <a:ext uri="{FF2B5EF4-FFF2-40B4-BE49-F238E27FC236}">
                <a16:creationId xmlns:a16="http://schemas.microsoft.com/office/drawing/2014/main" id="{1DF18355-00BF-FFB0-B14A-5A8ED8D1C14B}"/>
              </a:ext>
            </a:extLst>
          </p:cNvPr>
          <p:cNvSpPr txBox="1">
            <a:spLocks/>
          </p:cNvSpPr>
          <p:nvPr/>
        </p:nvSpPr>
        <p:spPr>
          <a:xfrm>
            <a:off x="5175788" y="394022"/>
            <a:ext cx="6795958" cy="9113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accent1"/>
                </a:solidFill>
                <a:latin typeface="Arboria Medium" panose="02000506020000020004" pitchFamily="50" charset="0"/>
              </a:rPr>
              <a:t>Communication</a:t>
            </a:r>
            <a:endParaRPr lang="en-US" sz="4800" dirty="0">
              <a:solidFill>
                <a:schemeClr val="accent1"/>
              </a:solidFill>
              <a:latin typeface="Arboria Medium" panose="02000506020000020004" pitchFamily="50" charset="0"/>
            </a:endParaRPr>
          </a:p>
        </p:txBody>
      </p:sp>
      <p:sp>
        <p:nvSpPr>
          <p:cNvPr id="15" name="Title 1">
            <a:extLst>
              <a:ext uri="{FF2B5EF4-FFF2-40B4-BE49-F238E27FC236}">
                <a16:creationId xmlns:a16="http://schemas.microsoft.com/office/drawing/2014/main" id="{2034C4DE-733F-5B85-741E-A520F588706E}"/>
              </a:ext>
            </a:extLst>
          </p:cNvPr>
          <p:cNvSpPr txBox="1">
            <a:spLocks/>
          </p:cNvSpPr>
          <p:nvPr/>
        </p:nvSpPr>
        <p:spPr>
          <a:xfrm>
            <a:off x="-635833" y="468921"/>
            <a:ext cx="6795958" cy="8364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Arboria Medium" panose="02000506020000020004" pitchFamily="50" charset="0"/>
              </a:rPr>
              <a:t>Presentation</a:t>
            </a:r>
            <a:endParaRPr lang="en-US" sz="4800" dirty="0">
              <a:solidFill>
                <a:schemeClr val="bg1"/>
              </a:solidFill>
              <a:latin typeface="Arboria Medium" panose="02000506020000020004" pitchFamily="50" charset="0"/>
            </a:endParaRPr>
          </a:p>
        </p:txBody>
      </p:sp>
      <p:sp>
        <p:nvSpPr>
          <p:cNvPr id="17" name="TextBox 16">
            <a:extLst>
              <a:ext uri="{FF2B5EF4-FFF2-40B4-BE49-F238E27FC236}">
                <a16:creationId xmlns:a16="http://schemas.microsoft.com/office/drawing/2014/main" id="{62A23DCE-DB51-9330-EAFB-F09E4B67BD45}"/>
              </a:ext>
            </a:extLst>
          </p:cNvPr>
          <p:cNvSpPr txBox="1"/>
          <p:nvPr/>
        </p:nvSpPr>
        <p:spPr>
          <a:xfrm>
            <a:off x="6160125" y="1449146"/>
            <a:ext cx="4892842" cy="2923877"/>
          </a:xfrm>
          <a:prstGeom prst="rect">
            <a:avLst/>
          </a:prstGeom>
          <a:noFill/>
        </p:spPr>
        <p:txBody>
          <a:bodyPr wrap="square">
            <a:spAutoFit/>
          </a:bodyPr>
          <a:lstStyle/>
          <a:p>
            <a:pPr marL="285750" indent="-285750">
              <a:buFont typeface="Arial" panose="020B0604020202020204" pitchFamily="34" charset="0"/>
              <a:buChar char="•"/>
            </a:pPr>
            <a:r>
              <a:rPr lang="en-AU" sz="2300" dirty="0">
                <a:latin typeface="Lora Medium" pitchFamily="2" charset="0"/>
              </a:rPr>
              <a:t>Selective mutism</a:t>
            </a:r>
          </a:p>
          <a:p>
            <a:pPr marL="285750" indent="-285750">
              <a:buFont typeface="Arial" panose="020B0604020202020204" pitchFamily="34" charset="0"/>
              <a:buChar char="•"/>
            </a:pPr>
            <a:r>
              <a:rPr lang="en-AU" sz="2300" dirty="0">
                <a:latin typeface="Lora Medium" pitchFamily="2" charset="0"/>
              </a:rPr>
              <a:t>Rapid speech</a:t>
            </a:r>
          </a:p>
          <a:p>
            <a:pPr marL="285750" indent="-285750">
              <a:buFont typeface="Arial" panose="020B0604020202020204" pitchFamily="34" charset="0"/>
              <a:buChar char="•"/>
            </a:pPr>
            <a:r>
              <a:rPr lang="en-AU" sz="2300" dirty="0">
                <a:latin typeface="Lora Medium" pitchFamily="2" charset="0"/>
              </a:rPr>
              <a:t>Reluctant to speak</a:t>
            </a:r>
          </a:p>
          <a:p>
            <a:pPr marL="285750" indent="-285750">
              <a:buFont typeface="Arial" panose="020B0604020202020204" pitchFamily="34" charset="0"/>
              <a:buChar char="•"/>
            </a:pPr>
            <a:r>
              <a:rPr lang="en-AU" sz="2300" dirty="0">
                <a:latin typeface="Lora Medium" pitchFamily="2" charset="0"/>
              </a:rPr>
              <a:t>Looking away/down</a:t>
            </a:r>
          </a:p>
          <a:p>
            <a:pPr marL="285750" indent="-285750">
              <a:buFont typeface="Arial" panose="020B0604020202020204" pitchFamily="34" charset="0"/>
              <a:buChar char="•"/>
            </a:pPr>
            <a:r>
              <a:rPr lang="en-AU" sz="2300" dirty="0">
                <a:latin typeface="Lora Medium" pitchFamily="2" charset="0"/>
              </a:rPr>
              <a:t>Not engaging</a:t>
            </a:r>
          </a:p>
          <a:p>
            <a:pPr marL="285750" indent="-285750">
              <a:buFont typeface="Arial" panose="020B0604020202020204" pitchFamily="34" charset="0"/>
              <a:buChar char="•"/>
            </a:pPr>
            <a:r>
              <a:rPr lang="en-AU" sz="2300" dirty="0">
                <a:latin typeface="Lora Medium" pitchFamily="2" charset="0"/>
              </a:rPr>
              <a:t>Shouting</a:t>
            </a:r>
          </a:p>
          <a:p>
            <a:pPr marL="285750" indent="-285750">
              <a:buFont typeface="Arial" panose="020B0604020202020204" pitchFamily="34" charset="0"/>
              <a:buChar char="•"/>
            </a:pPr>
            <a:r>
              <a:rPr lang="en-AU" sz="2300" dirty="0">
                <a:latin typeface="Lora Medium" pitchFamily="2" charset="0"/>
              </a:rPr>
              <a:t>Fidgeting</a:t>
            </a:r>
          </a:p>
          <a:p>
            <a:pPr marL="285750" indent="-285750">
              <a:buFont typeface="Arial" panose="020B0604020202020204" pitchFamily="34" charset="0"/>
              <a:buChar char="•"/>
            </a:pPr>
            <a:r>
              <a:rPr lang="en-AU" sz="2300" dirty="0">
                <a:latin typeface="Lora Medium" pitchFamily="2" charset="0"/>
              </a:rPr>
              <a:t>Making excuses to leave</a:t>
            </a:r>
          </a:p>
        </p:txBody>
      </p:sp>
    </p:spTree>
    <p:extLst>
      <p:ext uri="{BB962C8B-B14F-4D97-AF65-F5344CB8AC3E}">
        <p14:creationId xmlns:p14="http://schemas.microsoft.com/office/powerpoint/2010/main" val="3511288138"/>
      </p:ext>
    </p:extLst>
  </p:cSld>
  <p:clrMapOvr>
    <a:masterClrMapping/>
  </p:clrMapOvr>
</p:sld>
</file>

<file path=ppt/theme/theme1.xml><?xml version="1.0" encoding="utf-8"?>
<a:theme xmlns:a="http://schemas.openxmlformats.org/drawingml/2006/main" name="Office Theme">
  <a:themeElements>
    <a:clrScheme name="ACCE">
      <a:dk1>
        <a:srgbClr val="000000"/>
      </a:dk1>
      <a:lt1>
        <a:sysClr val="window" lastClr="FFFFFF"/>
      </a:lt1>
      <a:dk2>
        <a:srgbClr val="273675"/>
      </a:dk2>
      <a:lt2>
        <a:srgbClr val="E7E6E6"/>
      </a:lt2>
      <a:accent1>
        <a:srgbClr val="4472C4"/>
      </a:accent1>
      <a:accent2>
        <a:srgbClr val="DB5527"/>
      </a:accent2>
      <a:accent3>
        <a:srgbClr val="E2F3F5"/>
      </a:accent3>
      <a:accent4>
        <a:srgbClr val="ED7052"/>
      </a:accent4>
      <a:accent5>
        <a:srgbClr val="516AA2"/>
      </a:accent5>
      <a:accent6>
        <a:srgbClr val="70AD47"/>
      </a:accent6>
      <a:hlink>
        <a:srgbClr val="27367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75E9711CDA01428A83DF62041457D0" ma:contentTypeVersion="16" ma:contentTypeDescription="Create a new document." ma:contentTypeScope="" ma:versionID="b3c27a3f17bb08fe5fa8a77ad5d31533">
  <xsd:schema xmlns:xsd="http://www.w3.org/2001/XMLSchema" xmlns:xs="http://www.w3.org/2001/XMLSchema" xmlns:p="http://schemas.microsoft.com/office/2006/metadata/properties" xmlns:ns2="d952dc8f-b3a8-4e87-8b24-6a11a21d98cc" xmlns:ns3="a13caf3a-7165-4033-ade8-fd506b07d535" targetNamespace="http://schemas.microsoft.com/office/2006/metadata/properties" ma:root="true" ma:fieldsID="6a337a392fb0ad831aa7c47a4beddf7c" ns2:_="" ns3:_="">
    <xsd:import namespace="d952dc8f-b3a8-4e87-8b24-6a11a21d98cc"/>
    <xsd:import namespace="a13caf3a-7165-4033-ade8-fd506b07d5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2dc8f-b3a8-4e87-8b24-6a11a21d9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f2b94c5-fd9b-49c0-9fdc-a34e2b048e6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caf3a-7165-4033-ade8-fd506b07d53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7f899a-8a7b-468c-af36-7cb582e3defe}" ma:internalName="TaxCatchAll" ma:showField="CatchAllData" ma:web="a13caf3a-7165-4033-ade8-fd506b07d5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DB62AB-E610-417B-8BA5-7F09C37A19DC}"/>
</file>

<file path=customXml/itemProps2.xml><?xml version="1.0" encoding="utf-8"?>
<ds:datastoreItem xmlns:ds="http://schemas.openxmlformats.org/officeDocument/2006/customXml" ds:itemID="{B84146B9-B934-4810-9948-B712408D7028}"/>
</file>

<file path=docProps/app.xml><?xml version="1.0" encoding="utf-8"?>
<Properties xmlns="http://schemas.openxmlformats.org/officeDocument/2006/extended-properties" xmlns:vt="http://schemas.openxmlformats.org/officeDocument/2006/docPropsVTypes">
  <TotalTime>1212</TotalTime>
  <Words>2046</Words>
  <Application>Microsoft Office PowerPoint</Application>
  <PresentationFormat>Widescreen</PresentationFormat>
  <Paragraphs>227</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Arboria Medium</vt:lpstr>
      <vt:lpstr>Arial</vt:lpstr>
      <vt:lpstr>Calibri</vt:lpstr>
      <vt:lpstr>Calibri Light</vt:lpstr>
      <vt:lpstr>Lora</vt:lpstr>
      <vt:lpstr>Lora Medium</vt:lpstr>
      <vt:lpstr>Office Theme</vt:lpstr>
      <vt:lpstr>PowerPoint Presentation</vt:lpstr>
      <vt:lpstr>Introduction: Disability and Mental Health</vt:lpstr>
      <vt:lpstr>Group Exercise</vt:lpstr>
      <vt:lpstr>No 2 students are the same</vt:lpstr>
      <vt:lpstr>Group/Paired Exercise</vt:lpstr>
      <vt:lpstr>Won’t Do Can’t Do</vt:lpstr>
      <vt:lpstr>Behaviours are what we observe</vt:lpstr>
      <vt:lpstr>PowerPoint Presentation</vt:lpstr>
      <vt:lpstr>PowerPoint Presentation</vt:lpstr>
      <vt:lpstr>PowerPoint Presentation</vt:lpstr>
      <vt:lpstr>CICA Standards</vt:lpstr>
      <vt:lpstr>PowerPoint Presentation</vt:lpstr>
      <vt:lpstr>Tips for consultants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Penne Dawe</dc:creator>
  <cp:lastModifiedBy>David Thompson</cp:lastModifiedBy>
  <cp:revision>2</cp:revision>
  <dcterms:created xsi:type="dcterms:W3CDTF">2022-09-03T10:18:47Z</dcterms:created>
  <dcterms:modified xsi:type="dcterms:W3CDTF">2023-02-09T06:23:03Z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4223873-78ff-4686-9930-457a4d381542_Enabled">
    <vt:lpwstr>true</vt:lpwstr>
  </property>
  <property fmtid="{D5CDD505-2E9C-101B-9397-08002B2CF9AE}" pid="3" name="MSIP_Label_24223873-78ff-4686-9930-457a4d381542_SetDate">
    <vt:lpwstr>2022-09-03T10:58:48Z</vt:lpwstr>
  </property>
  <property fmtid="{D5CDD505-2E9C-101B-9397-08002B2CF9AE}" pid="4" name="MSIP_Label_24223873-78ff-4686-9930-457a4d381542_Method">
    <vt:lpwstr>Standard</vt:lpwstr>
  </property>
  <property fmtid="{D5CDD505-2E9C-101B-9397-08002B2CF9AE}" pid="5" name="MSIP_Label_24223873-78ff-4686-9930-457a4d381542_Name">
    <vt:lpwstr>defa4170-0d19-0005-0004-bc88714345d2</vt:lpwstr>
  </property>
  <property fmtid="{D5CDD505-2E9C-101B-9397-08002B2CF9AE}" pid="6" name="MSIP_Label_24223873-78ff-4686-9930-457a4d381542_SiteId">
    <vt:lpwstr>909e9ea4-db38-41d6-aa7e-0a19249acc1e</vt:lpwstr>
  </property>
  <property fmtid="{D5CDD505-2E9C-101B-9397-08002B2CF9AE}" pid="7" name="MSIP_Label_24223873-78ff-4686-9930-457a4d381542_ActionId">
    <vt:lpwstr>b4485fa1-df5d-41d5-b189-7bc5daa03d46</vt:lpwstr>
  </property>
  <property fmtid="{D5CDD505-2E9C-101B-9397-08002B2CF9AE}" pid="8" name="MSIP_Label_24223873-78ff-4686-9930-457a4d381542_ContentBits">
    <vt:lpwstr>0</vt:lpwstr>
  </property>
</Properties>
</file>